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79" r:id="rId4"/>
    <p:sldId id="258" r:id="rId5"/>
    <p:sldId id="269" r:id="rId6"/>
    <p:sldId id="277" r:id="rId7"/>
    <p:sldId id="278" r:id="rId8"/>
    <p:sldId id="267" r:id="rId9"/>
    <p:sldId id="286" r:id="rId10"/>
    <p:sldId id="282" r:id="rId11"/>
    <p:sldId id="263" r:id="rId12"/>
    <p:sldId id="287" r:id="rId13"/>
    <p:sldId id="285" r:id="rId14"/>
    <p:sldId id="266" r:id="rId15"/>
    <p:sldId id="275" r:id="rId16"/>
    <p:sldId id="284" r:id="rId17"/>
    <p:sldId id="261" r:id="rId18"/>
    <p:sldId id="262" r:id="rId19"/>
    <p:sldId id="280" r:id="rId20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CDA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76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18:12:25.9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221 159 24575,'25'-2'0,"0"-1"0,0-1 0,35-10 0,-38 8 0,0 1 0,34-4 0,-67 10 0,-1-1 0,1 2 0,0 0 0,0 0 0,0 1 0,0 0 0,0 1 0,0 0 0,1 1 0,0 0 0,-12 8 0,21-13 0,1 0 0,-1 1 0,1-1 0,-1 0 0,1 1 0,-1-1 0,1 1 0,-1-1 0,1 1 0,-1-1 0,1 1 0,0-1 0,-1 1 0,1-1 0,0 1 0,-1-1 0,1 1 0,0 0 0,0-1 0,-1 1 0,1 0 0,0-1 0,0 1 0,0-1 0,0 1 0,0 0 0,0-1 0,0 1 0,0 0 0,0-1 0,1 1 0,-1 0 0,1 0 0,0 0 0,0 0 0,0 0 0,0 0 0,0 0 0,1-1 0,-1 1 0,0 0 0,0-1 0,1 1 0,-1-1 0,0 0 0,4 1 0,45 3 0,-1-4 0,-43-1 0,-32 1 0,-13-1 0,23 0 0,1 0 0,0 1 0,0 1 0,0 0 0,0 1 0,-25 7 0,40-9 0,0 0 0,0 0 0,0 0 0,0 1 0,0-1 0,0 0 0,0 0 0,1 0 0,-1 0 0,0 0 0,0 0 0,0 0 0,0 0 0,0 1 0,0-1 0,0 0 0,0 0 0,0 0 0,0 0 0,0 0 0,0 1 0,0-1 0,0 0 0,0 0 0,0 0 0,0 0 0,0 0 0,0 0 0,0 1 0,0-1 0,0 0 0,0 0 0,0 0 0,0 0 0,0 0 0,0 0 0,0 1 0,0-1 0,-1 0 0,1 0 0,0 0 0,0 0 0,0 0 0,0 0 0,0 0 0,0 0 0,0 0 0,0 1 0,-1-1 0,1 0 0,0 0 0,0 0 0,0 0 0,0 0 0,0 0 0,0 0 0,-1 0 0,1 0 0,0 0 0,0 0 0,0 0 0,0 0 0,0 0 0,-1 0 0,1 0 0,0 0 0,0 0 0,0 0 0,0 0 0,15 3 0,21 0 0,37-13 0,-72 13 0,-1-1 0,0 1 0,0 0 0,0 0 0,0-1 0,-1 1 0,1 0 0,-1 0 0,1-1 0,-2 4 0,-1 11 0,3-16 0,0 0 0,0 0 0,0 0 0,1 1 0,-1-1 0,0 0 0,1 0 0,-1 0 0,1 0 0,-1 0 0,1 0 0,0 0 0,-1 0 0,1 0 0,0 0 0,0-1 0,-1 1 0,1 0 0,0 0 0,0-1 0,0 1 0,0 0 0,0-1 0,0 1 0,0-1 0,0 0 0,0 1 0,1-1 0,-1 0 0,0 1 0,0-1 0,0 0 0,0 0 0,0 0 0,1 0 0,-1 0 0,0 0 0,0-1 0,0 1 0,0 0 0,0 0 0,1-1 0,-1 1 0,0-1 0,0 1 0,1-2 0,-2 2 0,0 0 0,0 0 0,0 0 0,0-1 0,0 1 0,0 0 0,0 0 0,0 0 0,0-1 0,0 1 0,0 0 0,0 0 0,0 0 0,0-1 0,0 1 0,0 0 0,0 0 0,0 0 0,-1-1 0,1 1 0,0 0 0,0 0 0,0 0 0,0 0 0,0 0 0,-1-1 0,1 1 0,0 0 0,0 0 0,0 0 0,0 0 0,-1 0 0,1 0 0,0 0 0,0 0 0,0 0 0,-1-1 0,1 1 0,0 0 0,0 0 0,0 0 0,-1 0 0,1 0 0,0 0 0,0 0 0,0 0 0,-1 1 0,1-1 0,0 0 0,0 0 0,0 0 0,-1 0 0,1 0 0,0 0 0,0 0 0,-9-2 0,15-4 0,11-3 0,-12 7 0,1-1 0,0 0 0,-1 0 0,0-1 0,1 0 0,6-6 0,-12 9 0,1 1 0,-1-1 0,1 0 0,-1 1 0,1-1 0,-1 0 0,0 1 0,1-1 0,-1 0 0,0 0 0,0 1 0,0-1 0,1 0 0,-1 0 0,0 1 0,0-1 0,0 0 0,0 0 0,0 1 0,-1-1 0,1 0 0,0 0 0,0 0 0,-1-1 0,0 0 0,-1 0 0,1 1 0,0-1 0,0 1 0,-1-1 0,1 1 0,-1 0 0,0-1 0,1 1 0,-1 0 0,-3-2 0,3 2 0,0 0 0,1 0 0,-1 1 0,0-1 0,0 0 0,0 1 0,0-1 0,1 1 0,-1-1 0,0 1 0,0 0 0,0 0 0,0 0 0,0 0 0,-2 1 0,4-1 0,-1 0 0,1 0 0,0 0 0,0 0 0,0 0 0,-1 0 0,1 0 0,0 0 0,0 1 0,0-1 0,0 0 0,-1 0 0,1 0 0,0 0 0,0 0 0,0 1 0,0-1 0,0 0 0,-1 0 0,1 0 0,0 1 0,0-1 0,0 0 0,0 0 0,0 0 0,0 1 0,0-1 0,0 0 0,0 0 0,0 1 0,0-1 0,0 0 0,0 0 0,0 0 0,0 1 0,0-1 0,0 0 0,0 0 0,0 1 0,14 13 0,-11-12 0,1 0 0,0 0 0,-1 0 0,1 0 0,0-1 0,7 2 0,-10-3 0,1 1 0,-1-1 0,1 0 0,-1 1 0,1-1 0,-1 0 0,1 0 0,0 0 0,-1 0 0,1 0 0,-1-1 0,1 1 0,-1 0 0,1-1 0,-1 1 0,1-1 0,-1 0 0,1 1 0,2-3 0,-4 3 0,0-1 0,0 1 0,1 0 0,-1-1 0,0 1 0,0-1 0,0 1 0,1 0 0,-1-1 0,0 1 0,0-1 0,0 1 0,0-1 0,0 1 0,0-1 0,0 1 0,0-1 0,0 1 0,0 0 0,0-1 0,0 1 0,0-1 0,-1 1 0,1-1 0,0 1 0,0 0 0,0-1 0,-1 1 0,1-1 0,0 1 0,0 0 0,-1-1 0,1 1 0,0 0 0,-1-1 0,1 1 0,-1 0 0,1 0 0,0-1 0,-1 1 0,1 0 0,-1 0 0,1 0 0,0-1 0,-1 1 0,1 0 0,-1 0 0,1 0 0,-1 0 0,1 0 0,-1 0 0,-25-7 0,12 5 0,1 1 0,-1 0 0,0 1 0,1 1 0,-1 0 0,1 0 0,-1 2 0,1 0 0,-1 0 0,1 1 0,-24 11 0,34-12 0,-1-1 0,1 1 0,0 0 0,-1 1 0,2-1 0,-1 0 0,0 1 0,1-1 0,-1 1 0,1 0 0,0 0 0,0 0 0,1 0 0,-1 0 0,-1 7 0,3-11 0,0 0 0,0 0 0,0 0 0,0 0 0,0 0 0,0 1 0,0-1 0,0 0 0,0 0 0,0 0 0,0 0 0,0 0 0,0 0 0,1 0 0,-1 0 0,0 0 0,0 0 0,0 1 0,0-1 0,0 0 0,0 0 0,0 0 0,0 0 0,0 0 0,0 0 0,0 0 0,0 0 0,0 0 0,0 0 0,0 0 0,1 0 0,-1 0 0,0 0 0,0 0 0,0 0 0,0 0 0,0 0 0,0 0 0,0 0 0,0 0 0,0 0 0,0 0 0,1 0 0,-1 0 0,0 0 0,0 0 0,0 0 0,0 0 0,0 0 0,0 0 0,0 0 0,0 0 0,0 0 0,0 0 0,1 0 0,-1 0 0,0 0 0,0 0 0,0 0 0,0 0 0,0 0 0,0 0 0,0-1 0,11-5 0,9-11 0,-7 6 0,0 0 0,-1-1 0,-1 0 0,0-1 0,-1 0 0,0-1 0,13-25 0,-22 38 0,0 0 0,-1-1 0,1 1 0,-1 0 0,1-1 0,-1 1 0,0-1 0,1 1 0,-1 0 0,0-1 0,0 1 0,0-1 0,0 1 0,0-1 0,0 1 0,-1 0 0,1-1 0,0 1 0,-1-1 0,1 1 0,-1 0 0,1-1 0,-1 1 0,0 0 0,1 0 0,-1 0 0,0-1 0,0 1 0,0 0 0,0 0 0,0 0 0,0 0 0,0 0 0,-1 1 0,1-1 0,0 0 0,0 0 0,-1 1 0,1-1 0,0 1 0,-1-1 0,1 1 0,0 0 0,-1-1 0,1 1 0,-3 0 0,-9-2 0,0 1 0,0 0 0,0 1 0,-15 2 0,12-2 0,14 0 0,-1 0 0,0-1 0,1 1 0,-1-1 0,1 0 0,-1 1 0,1-1 0,0-1 0,-1 1 0,1 0 0,0 0 0,0-1 0,0 1 0,0-1 0,0 0 0,0 0 0,0 0 0,1 0 0,-1 0 0,-1-2 0,2 2 0,0 0 0,0 1 0,0-1 0,-1 0 0,1 1 0,-1-1 0,1 1 0,-1-1 0,1 1 0,-1 0 0,0 0 0,0 0 0,1 0 0,-1 0 0,0 0 0,0 0 0,0 0 0,0 1 0,0-1 0,0 1 0,0-1 0,0 1 0,-1 0 0,1 0 0,0 0 0,0 0 0,0 0 0,0 1 0,0-1 0,0 1 0,0-1 0,0 1 0,-3 1 0,2-1 0,0 0 0,-1 1 0,1-1 0,0 1 0,0 0 0,0 0 0,0 0 0,0 0 0,1 1 0,-1-1 0,1 1 0,0-1 0,-1 1 0,1 0 0,0 0 0,0 0 0,1 0 0,-1 0 0,1 1 0,-2 4 0,-5 7 0,0-1 0,0 0 0,-18 20 0,26-34 0,0 0 0,0 0 0,0 0 0,0 0 0,0 1 0,0-1 0,0 0 0,0 0 0,0 0 0,0 0 0,0 0 0,0 0 0,0 0 0,0 0 0,-1 0 0,1 0 0,0 1 0,0-1 0,0 0 0,0 0 0,0 0 0,0 0 0,0 0 0,0 0 0,-1 0 0,1 0 0,0 0 0,0 0 0,0 0 0,0 0 0,0 0 0,0 0 0,0 0 0,-1 0 0,1 0 0,0 0 0,0 0 0,0 0 0,0 0 0,0 0 0,0 0 0,0 0 0,0-1 0,-1 1 0,1 0 0,0 0 0,0 0 0,0 0 0,0 0 0,0 0 0,0 0 0,0 0 0,0 0 0,0 0 0,0-1 0,0 1 0,0 0 0,-1 0 0,1 0 0,0 0 0,0 0 0,0 0 0,0 0 0,0 0 0,0-1 0,-1-12 0,3-16 0,1-17 0,-3 34 0,0 1 0,1-1 0,5-20 0,-6 32 0,0 0 0,0 0 0,0 0 0,0 0 0,0 0 0,0 0 0,0 0 0,0 1 0,0-1 0,0 0 0,0 0 0,0 0 0,0 0 0,0 0 0,0 0 0,1 0 0,-1 0 0,0 0 0,0 0 0,0 0 0,0 0 0,0 0 0,0 0 0,0 0 0,0 0 0,0 0 0,0 0 0,0 0 0,0 0 0,0 0 0,0 0 0,1 0 0,-1 0 0,0 0 0,0 0 0,0 0 0,0 0 0,0 0 0,0 0 0,0 0 0,0 0 0,0 0 0,0 0 0,0 0 0,0 0 0,0 0 0,0 0 0,0 0 0,1 0 0,-1 0 0,0 0 0,0-1 0,2 14 0,1 15 0,-3 7 0,-1-16 0,1 0 0,3 30 0,-2-44 0,0 0 0,0 0 0,0-1 0,1 1 0,0 0 0,0 0 0,0-1 0,0 1 0,1-1 0,0 0 0,0 0 0,0 0 0,0 0 0,6 5 0,-8-8 0,0-1 0,0 1 0,0-1 0,0 1 0,0-1 0,0 0 0,0 1 0,0-1 0,0 0 0,0 0 0,0 0 0,0 0 0,0 0 0,1 0 0,-1 0 0,0 0 0,0 0 0,0 0 0,0 0 0,0-1 0,0 1 0,0-1 0,0 1 0,0-1 0,0 1 0,0-1 0,0 1 0,0-1 0,0 0 0,0 1 0,-1-1 0,1 0 0,0 0 0,0 0 0,-1 0 0,1 0 0,-1 1 0,1-1 0,0-2 0,27-48 0,-22 39 0,-4 8 0,1 0 0,-1 0 0,-1 0 0,1-1 0,0 1 0,-1 0 0,0-1 0,0 1 0,0-1 0,-1 1 0,0-1 0,0-5 0,0 9 0,0 1 0,0 0 0,-1 0 0,1 0 0,0 0 0,0 0 0,-1 0 0,1 0 0,0 0 0,0 0 0,-1 0 0,1 0 0,0 0 0,0 0 0,-1 0 0,1 0 0,0 0 0,0 0 0,-1 0 0,1 0 0,0 0 0,0 0 0,0 0 0,-1 0 0,1 1 0,0-1 0,0 0 0,-1 0 0,1 0 0,0 0 0,0 1 0,0-1 0,0 0 0,-1 0 0,1 0 0,0 1 0,0-1 0,0 0 0,0 0 0,0 1 0,0-1 0,0 0 0,0 0 0,-1 0 0,1 1 0,0-1 0,-9 13 0,-1 6 0,2-6 0,1 0 0,0 1 0,-5 16 0,11-30 0,1 1 0,0-1 0,0 0 0,-1 0 0,1 1 0,0-1 0,0 0 0,0 0 0,-1 1 0,1-1 0,0 0 0,0 1 0,0-1 0,0 0 0,0 1 0,0-1 0,0 0 0,0 1 0,0-1 0,0 0 0,0 1 0,0-1 0,0 0 0,0 1 0,0-1 0,0 1 0,0-1 0,0 0 0,0 0 0,1 1 0,-1-1 0,0 0 0,0 1 0,0-1 0,1 0 0,-1 0 0,0 1 0,0-1 0,1 0 0,-1 0 0,0 1 0,0-1 0,1 0 0,-1 0 0,0 0 0,1 0 0,-1 1 0,1-1 0,18-11 0,18-24 0,-33 32 0,-2 0 0,0 0 0,0 1 0,1-1 0,-1 1 0,1 0 0,0 0 0,-1 0 0,1 0 0,0 0 0,4-1 0,-6 3 0,-1 1 0,1-1 0,-1 1 0,0 0 0,0-1 0,1 1 0,-1-1 0,0 1 0,0 0 0,0-1 0,1 1 0,-1 0 0,0-1 0,0 1 0,0 0 0,0-1 0,0 1 0,0 0 0,-1-1 0,1 1 0,0 0 0,0-1 0,0 1 0,-1 0 0,0 0 0,-5 20 0,3-12 0,-12 33 0,15-39 0,-1 0 0,0-1 0,1 1 0,0 0 0,-1 0 0,1 0 0,0 0 0,1 0 0,-1-1 0,0 1 0,1 0 0,1 4 0,-2-7 0,0 1 0,0-1 0,0 0 0,1 0 0,-1 0 0,0 1 0,0-1 0,0 0 0,0 0 0,1 0 0,-1 0 0,0 1 0,0-1 0,0 0 0,1 0 0,-1 0 0,0 0 0,0 0 0,1 0 0,-1 0 0,0 0 0,0 0 0,1 0 0,-1 0 0,0 0 0,0 0 0,1 0 0,-1 0 0,0 0 0,0 0 0,1 0 0,-1 0 0,0 0 0,0 0 0,1 0 0,-1 0 0,0 0 0,0-1 0,1 1 0,-1 0 0,14-11 0,9-16 0,-23 27 0,10-15 0,0 0 0,-2 0 0,1-1 0,-2 0 0,8-25 0,-39 71 0,8-12 0,-7 15 0,20-27 0,16-20 0,-6 7 0,-3 2 0,1 0 0,-1 1 0,0-2 0,0 1 0,0 0 0,-1-1 0,0 1 0,0-1 0,3-8 0,-6 14 0,0-1 0,0 1 0,0 0 0,0 0 0,0-1 0,0 1 0,0 0 0,0-1 0,0 1 0,-1 0 0,1-1 0,0 1 0,0 0 0,0-1 0,0 1 0,0 0 0,0 0 0,-1-1 0,1 1 0,0 0 0,0 0 0,-1-1 0,1 1 0,0 0 0,0 0 0,-1 0 0,1-1 0,0 1 0,0 0 0,-1 0 0,1 0 0,0 0 0,-1 0 0,1-1 0,-1 1 0,-14 2 0,-14 10 0,28-11 0,-15 7 0,1 2 0,-1 0 0,-14 13 0,30-23 0,0 1 0,0-1 0,-1 0 0,1 0 0,0 0 0,0 0 0,0 0 0,0 0 0,-1 0 0,1 0 0,0 0 0,0 0 0,0 1 0,0-1 0,0 0 0,-1 0 0,1 0 0,0 0 0,0 0 0,0 1 0,0-1 0,0 0 0,0 0 0,0 0 0,0 0 0,0 1 0,0-1 0,0 0 0,0 0 0,-1 0 0,1 1 0,0-1 0,0 0 0,0 0 0,1 0 0,-1 0 0,0 1 0,0-1 0,0 0 0,0 0 0,0 0 0,0 1 0,0-1 0,0 0 0,0 0 0,11 1 0,15-5 0,-7-3 0,0-1 0,0-1 0,32-22 0,-103 52 0,-61 48 0,128-68 0,9-5 0,-4-4 0,-1 0 0,-1-1 0,1-1 0,20-15 0,-8 6 0,-19 12 0,-4 2 0,-21 9 0,3 1 0,1 0 0,0 0 0,0 1 0,1 0 0,0 1 0,0 0 0,-7 8 0,14-15 0,1 1 0,0-1 0,-1 0 0,1 0 0,-1 1 0,1-1 0,0 0 0,-1 1 0,1-1 0,0 0 0,0 1 0,-1-1 0,1 0 0,0 1 0,0-1 0,-1 0 0,1 1 0,0-1 0,0 1 0,0-1 0,0 1 0,0-1 0,0 0 0,0 1 0,0-1 0,0 1 0,0-1 0,0 1 0,0-1 0,0 0 0,0 2 0,14-3 0,24-12 0,-35 12 0,0 0 0,-1 0 0,1-1 0,0 0 0,0 1 0,-1-1 0,1 0 0,-1 0 0,1 0 0,2-4 0,-5 5 0,1 1 0,-1 0 0,0-1 0,0 1 0,1 0 0,-1-1 0,0 1 0,0 0 0,0-1 0,0 1 0,0 0 0,1-1 0,-1 1 0,0-1 0,0 1 0,0 0 0,0-1 0,0 1 0,0-1 0,0 1 0,0 0 0,0-1 0,0 1 0,-1 0 0,1-1 0,0 1 0,0-1 0,0 1 0,-1-1 0,0 0 0,0 1 0,0-1 0,0 1 0,0 0 0,0-1 0,0 1 0,0 0 0,0-1 0,0 1 0,0 0 0,0 0 0,0 0 0,0 0 0,0 0 0,-2 0 0,-2 1 0,0-1 0,1 1 0,-1 1 0,0-1 0,0 1 0,0 0 0,1 0 0,-1 0 0,1 1 0,-5 2 0,0 2 0,-1 0 0,1 0 0,-10 11 0,18-18 0,1 1 0,-1-1 0,0 1 0,1-1 0,-1 1 0,1-1 0,-1 1 0,1 0 0,-1-1 0,1 1 0,0 0 0,-1-1 0,1 1 0,0 0 0,-1-1 0,1 1 0,0 0 0,0 0 0,0-1 0,0 1 0,0 0 0,0 0 0,0-1 0,0 1 0,0 0 0,0 0 0,0-1 0,0 1 0,0 0 0,1 1 0,0-1 0,0 0 0,0 0 0,1 0 0,-1 0 0,0 0 0,1 0 0,-1-1 0,0 1 0,1 0 0,-1-1 0,1 1 0,-1-1 0,4 1 0,53 3 0,-57-4 0,17 0 0,-1-1 0,24-5 0,-35 5 0,1 0 0,0-1 0,-1 0 0,0 0 0,1-1 0,-1 0 0,0 0 0,0-1 0,5-3 0,-11 7 0,0 0 0,0-1 0,0 1 0,1 0 0,-1 0 0,0 0 0,0 0 0,0 0 0,0 0 0,0 0 0,0 0 0,0 0 0,0 0 0,0 0 0,0 0 0,0 0 0,0 0 0,0 0 0,0 0 0,1 0 0,-1 0 0,0-1 0,0 1 0,0 0 0,0 0 0,0 0 0,0 0 0,0 0 0,0 0 0,0 0 0,0 0 0,0 0 0,0 0 0,0-1 0,0 1 0,0 0 0,0 0 0,0 0 0,0 0 0,0 0 0,0 0 0,0 0 0,0 0 0,0 0 0,-1 0 0,1 0 0,0 0 0,0-1 0,0 1 0,0 0 0,0 0 0,0 0 0,0 0 0,0 0 0,0 0 0,0 0 0,0 0 0,0 0 0,0 0 0,0 0 0,-1 0 0,1 0 0,0 0 0,0 0 0,0 0 0,0 0 0,0 0 0,0 0 0,-11 0 0,-12 3 0,23-3 0,-54 22 0,50-20 0,0-1 0,0 1 0,0 1 0,1-1 0,-1 1 0,1-1 0,-1 1 0,1 0 0,0 0 0,-5 7 0,8-10 0,0 1 0,0-1 0,0 0 0,0 1 0,0-1 0,0 0 0,0 1 0,0-1 0,0 0 0,0 0 0,0 1 0,1-1 0,-1 0 0,0 1 0,0-1 0,0 0 0,0 0 0,1 1 0,-1-1 0,0 0 0,0 0 0,1 0 0,-1 1 0,0-1 0,0 0 0,1 0 0,-1 0 0,0 0 0,0 1 0,1-1 0,-1 0 0,0 0 0,1 0 0,-1 0 0,0 0 0,1 0 0,-1 0 0,0 0 0,1 0 0,-1 0 0,0 0 0,0 0 0,1 0 0,-1 0 0,0 0 0,1 0 0,-1-1 0,0 1 0,1 0 0,-1 0 0,0 0 0,1-1 0,19-2 0,-7-2 0,-1 0 0,0-2 0,0 1 0,0-1 0,-1-1 0,18-16 0,5-2 0,-33 26 0,0-1 0,0 1 0,-1-1 0,1 1 0,0-1 0,0 0 0,-1 1 0,1-1 0,0 0 0,-1 1 0,1-1 0,-1 0 0,1 0 0,-1 1 0,1-1 0,-1 0 0,0 0 0,1 0 0,-1-1 0,0 2 0,0-1 0,0 1 0,-1 0 0,1-1 0,0 1 0,0 0 0,-1-1 0,1 1 0,0 0 0,-1-1 0,1 1 0,0 0 0,-1-1 0,1 1 0,-1 0 0,1 0 0,0 0 0,-1-1 0,1 1 0,-1 0 0,1 0 0,0 0 0,-1 0 0,1 0 0,-1 0 0,0 0 0,-2 0 0,-1-1 0,1 1 0,0 0 0,-1 1 0,1-1 0,0 1 0,0-1 0,-1 1 0,-5 2 0,2 2 0,0-1 0,1 1 0,-1 0 0,1 0 0,0 1 0,1 0 0,-1 0 0,-5 8 0,11-14 0,0 1 0,0-1 0,-1 0 0,1 0 0,0 1 0,0-1 0,0 0 0,0 0 0,0 1 0,-1-1 0,1 0 0,0 0 0,0 1 0,0-1 0,0 0 0,0 1 0,0-1 0,0 0 0,0 0 0,0 1 0,0-1 0,0 0 0,0 1 0,0-1 0,0 0 0,0 0 0,0 1 0,0-1 0,1 0 0,-1 1 0,0-1 0,0 0 0,0 0 0,0 0 0,1 1 0,-1-1 0,0 0 0,1 1 0,13 2 0,16-7 0,-17 2 0,24-8 0,-35 9 0,-1 1 0,1-1 0,0 0 0,-1 0 0,1 1 0,-1-1 0,1 0 0,-1-1 0,0 1 0,1 0 0,-1 0 0,0-1 0,0 1 0,0 0 0,0-1 0,0 1 0,1-3 0,-2 3 0,0 1 0,-1 0 0,1-1 0,0 1 0,-1-1 0,1 1 0,0 0 0,-1-1 0,1 1 0,0 0 0,-1 0 0,1-1 0,-1 1 0,1 0 0,-1 0 0,1 0 0,-1 0 0,1-1 0,-1 1 0,1 0 0,-1 0 0,1 0 0,0 0 0,-1 0 0,1 0 0,-1 0 0,1 0 0,-2 1 0,-18-2 0,18 1 0,-4 0 0,0 0 0,-1 0 0,1 1 0,0 0 0,0 0 0,0 1 0,0-1 0,0 1 0,0 1 0,-8 3 0,12-4 0,0-1 0,-1 1 0,1 0 0,0 1 0,0-1 0,0 0 0,0 1 0,0-1 0,1 1 0,-1-1 0,1 1 0,0 0 0,-1-1 0,1 1 0,0 0 0,1 0 0,-1 0 0,0 0 0,1 0 0,0 0 0,0 0 0,0 0 0,0 0 0,0 3 0,0-5 0,0 0 0,1 0 0,-1 0 0,0 0 0,0 0 0,0 0 0,0 0 0,1 0 0,-1 0 0,0 0 0,1 0 0,-1 0 0,1-1 0,-1 1 0,1 0 0,-1 0 0,1-1 0,0 1 0,-1 0 0,1 0 0,0-1 0,0 1 0,-1-1 0,1 1 0,0-1 0,0 1 0,2 0 0,-1-1 0,1 1 0,-1-1 0,1 0 0,-1 0 0,1 0 0,-1 0 0,1 0 0,-1-1 0,0 1 0,5-2 0,3-1 0,0-1 0,-1 0 0,0-1 0,12-7 0,-20 12 0,1-1 0,-1 0 0,0 0 0,1 0 0,-1 0 0,0 0 0,0 0 0,0 0 0,0 0 0,0 0 0,0-1 0,0 1 0,0 0 0,-1-1 0,1 1 0,0 0 0,0-3 0,-1 4 0,0-1 0,-1 0 0,1 1 0,0-1 0,0 0 0,0 1 0,-1-1 0,1 0 0,0 1 0,-1-1 0,1 0 0,0 1 0,-1-1 0,1 1 0,-1-1 0,1 1 0,-1-1 0,1 1 0,-1-1 0,1 1 0,-1-1 0,1 1 0,-1 0 0,0-1 0,0 1 0,-5-2 0,1 0 0,-1 0 0,1 1 0,-1-1 0,0 1 0,0 1 0,-7-1 0,7 1 0,0 0 0,0 0 0,0 0 0,1 1 0,-1 0 0,0 0 0,0 0 0,1 1 0,-1 0 0,1 0 0,-1 0 0,1 1 0,0-1 0,0 1 0,0 1 0,0-1 0,-8 8 0,10-8 0,-21 21 0,24-24 0,0 0 0,0 0 0,-1 1 0,1-1 0,0 0 0,0 0 0,0 1 0,0-1 0,0 0 0,0 0 0,0 1 0,-1-1 0,1 0 0,0 1 0,0-1 0,0 0 0,0 0 0,0 1 0,0-1 0,0 0 0,1 1 0,-1-1 0,0 0 0,0 0 0,0 1 0,0-1 0,0 0 0,0 1 0,0-1 0,1 0 0,-1 0 0,0 1 0,19 2 0,-13-4 0,0 0 0,0 0 0,0 0 0,0-1 0,7-2 0,-12 3 0,0 1 0,0 0 0,0-1 0,0 1 0,0-1 0,0 1 0,1-1 0,-1 1 0,0-1 0,0 0 0,-1 1 0,1-1 0,0 0 0,0 0 0,0 0 0,0 0 0,-1 0 0,1 0 0,0 0 0,-1 0 0,1 0 0,-1 0 0,1 0 0,-1 0 0,0 0 0,1-1 0,-1 1 0,0 0 0,0 0 0,0 0 0,0 0 0,0-1 0,0 0 0,-1 0 0,0 1 0,0 0 0,0 0 0,0 0 0,0 0 0,0 0 0,0 0 0,0 0 0,0 0 0,0 1 0,-1-1 0,1 0 0,0 1 0,0-1 0,-1 1 0,1-1 0,-1 1 0,1-1 0,0 1 0,-1 0 0,1 0 0,-1 0 0,1 0 0,-1 0 0,1 0 0,-3 1 0,-39 7 0,19 0 0,15-6 0,0 1 0,0 0 0,1 0 0,-1 1 0,1 0 0,0 0 0,0 1 0,1 0 0,-8 7 0,19-15 0,4-2 0,0 0 0,0-1 0,0-1 0,6-6 0,55-90 0,-68 101 0,0 1 0,1 0 0,-1-1 0,1 1 0,-1 0 0,1 0 0,-1 0 0,1 0 0,-1 0 0,1 0 0,0 1 0,0-1 0,-1 0 0,1 1 0,0 0 0,0-1 0,0 1 0,-1 0 0,1 0 0,0 0 0,0 0 0,0 0 0,0 0 0,0 1 0,-1-1 0,1 0 0,0 1 0,2 1 0,1 0 0,0 0 0,0 0 0,-1 1 0,1 0 0,-1 0 0,0 0 0,0 0 0,6 7 0,-9-9 0,0 0 0,0 0 0,-1 0 0,1 0 0,0 0 0,0 0 0,0-1 0,0 1 0,0 0 0,0-1 0,0 1 0,0 0 0,0-1 0,0 1 0,1-1 0,-1 0 0,0 1 0,0-1 0,2 0 0,-3 0 0,1 0 0,-1-1 0,1 1 0,0 0 0,-1-1 0,1 1 0,-1-1 0,1 1 0,-1-1 0,1 1 0,-1-1 0,0 1 0,1-1 0,-1 1 0,0-1 0,1 1 0,-1-1 0,0 0 0,0 1 0,1-1 0,-1 0 0,0 1 0,0-1 0,0-1 0,1-9 0,0 0 0,-1 0 0,-1-14 0,0 10 0,0 6 0,2-25 0,5 26 0,8 14 0,9 21 0,-20-23 0,0 0 0,0 0 0,0 0 0,1-1 0,0 1 0,6 4 0,12 11 0,-18-16 0,0 1 0,0-1 0,0 0 0,0 0 0,9 5 0,-10-7 0,0 0 0,-1 1 0,1 0 0,0 0 0,0 0 0,-1 0 0,1 0 0,-1 0 0,0 0 0,0 1 0,0 0 0,0-1 0,0 1 0,0 0 0,-1 0 0,1 0 0,1 5 0,36-7 0,-38-1 0,-1 0 0,1 0 0,-1 0 0,1 1 0,-1-1 0,1 0 0,-1 0 0,1 0 0,-1 0 0,1 0 0,-1 1 0,1-1 0,-1 0 0,1 0 0,-1 1 0,1-1 0,-1 0 0,0 1 0,1-1 0,-1 0 0,0 1 0,1-1 0,-1 1 0,0-1 0,1 1 0,-1-1 0,0 1 0,0-1 0,1 0 0,-1 1 0,0-1 0,0 1 0,0 1 0,0 0 0,1-1 0,-1 1 0,0 0 0,0 0 0,0 0 0,-1 0 0,1 0 0,0 0 0,-1 0 0,0 3 0,1-4 0,0 0 0,-1 0 0,1-1 0,0 1 0,0 0 0,-1 0 0,1 0 0,0 0 0,-1 0 0,1-1 0,-1 1 0,1 0 0,-1 0 0,1-1 0,-1 1 0,0 0 0,1-1 0,-1 1 0,0 0 0,0-1 0,1 1 0,-1-1 0,0 1 0,0-1 0,0 0 0,0 1 0,1-1 0,-1 0 0,0 0 0,0 0 0,0 1 0,0-1 0,0 0 0,0 0 0,0 0 0,0 0 0,0-1 0,0 1 0,0 0 0,1 0 0,-1 0 0,0-1 0,0 1 0,0 0 0,0-1 0,0 1 0,1-1 0,-1 1 0,0-1 0,0 0 0,0 0 0,52 46 0,-58-56 0,7 10 0,0 0 0,0 0 0,0 1 0,-1-1 0,1 0 0,0 0 0,-1 1 0,1-1 0,-1 0 0,1 1 0,0-1 0,-1 1 0,0-1 0,1 0 0,-1 1 0,1-1 0,-1 1 0,0-1 0,1 1 0,-1 0 0,0-1 0,1 1 0,-1 0 0,0-1 0,1 1 0,-1 0 0,0 0 0,0 0 0,0 0 0,1 0 0,-1-1 0,0 1 0,0 1 0,1-1 0,-2 0 0,-8-1 0,0 0 0,0-1 0,0 0 0,1-1 0,-1 0 0,1-1 0,-16-7 0,-1 0 0,12 5 0,-19-9 0,32 15 0,0-1 0,0 1 0,0-1 0,-1 1 0,1 0 0,0 0 0,0-1 0,-1 1 0,1 0 0,0 0 0,0 0 0,-1 0 0,1 0 0,0 0 0,0 1 0,-1-1 0,1 0 0,0 1 0,-1 0 0,1-1 0,1 1 0,0 0 0,0 0 0,0-1 0,0 1 0,0 0 0,0 0 0,0-1 0,1 1 0,-1 0 0,0-1 0,0 1 0,0 0 0,1-1 0,-1 1 0,0 0 0,1-1 0,-1 1 0,1 0 0,-1-1 0,1 1 0,-1-1 0,1 1 0,-1-1 0,2 1 0,18 21 0,-16-18 0,1 3 0,-1-1 0,0 1 0,-1-1 0,1 1 0,4 14 0,-7-17 0,-2-22 0,1-35 0,0 53 0,0 0 0,0 0 0,0 0 0,1 0 0,-1 0 0,0 0 0,0 0 0,0 0 0,0 0 0,0 0 0,0 1 0,0-1 0,0 0 0,0 0 0,0 0 0,0 0 0,0 0 0,0 0 0,0 0 0,0 0 0,0 0 0,0 0 0,1 0 0,-1 0 0,0 0 0,0 0 0,0 0 0,0 0 0,0 0 0,0 0 0,0 0 0,0-1 0,0 1 0,0 0 0,0 0 0,0 0 0,0 0 0,0 0 0,0 0 0,0 0 0,0 0 0,0 0 0,1 0 0,-1 0 0,0 0 0,0 0 0,0 0 0,0 0 0,0 0 0,0 0 0,0 0 0,3 10 0,2 16 0,-5-26 0,0 1 0,0-1 0,0 1 0,0 0 0,0-1 0,0 1 0,0-1 0,0 1 0,-1 0 0,1-1 0,0 1 0,0-1 0,0 1 0,-1-1 0,1 1 0,0-1 0,0 1 0,-1-1 0,1 1 0,-1-1 0,1 1 0,0-1 0,-1 1 0,1-1 0,-1 0 0,1 1 0,-1-1 0,1 0 0,-1 1 0,1-1 0,-2 0 0,1 0 0,0 0 0,0 0 0,0 0 0,0 0 0,0-1 0,0 1 0,0 0 0,0-1 0,0 1 0,0-1 0,0 0 0,0 1 0,0-1 0,0 0 0,-1-1 0,0 1 0,0-1 0,0 0 0,0 1 0,1-1 0,-1 0 0,0 0 0,1-1 0,0 1 0,0 0 0,-1 0 0,1-1 0,0 1 0,1 0 0,-1-1 0,0 1 0,0-4 0,-1 23 0,-1 5 0,-12 42 0,9-45 0,-22 76 0,17-31 0,-2 66 0,13-148 0,-1 0 0,-1-1 0,-1 1 0,0 0 0,-11-30 0,-1-10 0,9 20 0,5 30 0,0 1 0,0-1 0,-1 0 0,0 1 0,0-1 0,-7-13 0,-18-43 0,20 46 0,0 1 0,-17-32 0,17 42 0,0-1 0,-1 2 0,0-1 0,0 1 0,0 0 0,-1 0 0,0 1 0,-17-7 0,18 8 0,6 3 0,-1 0 0,0 1 0,0-1 0,0 0 0,0 1 0,1 0 0,-1-1 0,0 1 0,0 0 0,0 1 0,-3 0 0,5-1 0,0 0 0,1 0 0,-1 0 0,1 0 0,-1 0 0,0 1 0,1-1 0,-1 0 0,1 0 0,-1 1 0,1-1 0,-1 0 0,1 1 0,-1-1 0,1 1 0,-1-1 0,1 0 0,0 1 0,-1-1 0,1 1 0,0-1 0,-1 2 0,1-2 0,0 1 0,0 0 0,0 0 0,0 0 0,0 0 0,1 0 0,-1-1 0,0 1 0,0 0 0,1 0 0,-1 0 0,1-1 0,-1 1 0,0 0 0,1 0 0,-1-1 0,1 1 0,0 0 0,-1-1 0,2 2 0,0-1 0,-1 0 0,0 0 0,1 1 0,-1-1 0,1-1 0,0 1 0,-1 0 0,1 0 0,0-1 0,0 1 0,-1-1 0,1 1 0,0-1 0,0 0 0,0 1 0,-1-1 0,1 0 0,0 0 0,0 0 0,0-1 0,0 1 0,-1 0 0,1-1 0,0 1 0,0-1 0,-1 0 0,1 0 0,2-1 0,-1 7 0,7 11 0,-5-16 0,0-12 0,-4-3 0,-5 17 0,4-2 0,0 0 0,-1 1 0,1-1 0,0 0 0,0 1 0,0-1 0,0 1 0,-1-1 0,1 0 0,0 1 0,0-1 0,0 1 0,0-1 0,0 1 0,0-1 0,0 0 0,0 1 0,0-1 0,0 1 0,0-1 0,0 1 0,1-1 0,-1 0 0,0 1 0,0-1 0,0 0 0,1 1 0,-1-1 0,0 1 0,0-1 0,1 0 0,-1 1 0,0-1 0,1 0 0,-1 0 0,0 1 0,1-1 0,-1 0 0,0 0 0,1 1 0,0-1 0,0 0 0,0-1 0,0 1 0,-1 0 0,1 0 0,0-1 0,0 1 0,-1 0 0,1-1 0,0 1 0,-1-1 0,1 1 0,-1-1 0,1 1 0,0-1 0,-1 1 0,1-1 0,-1 1 0,1-1 0,-1 0 0,0 1 0,1-1 0,-1 0 0,0 0 0,1 1 0,-1-1 0,0 0 0,1-1 0,-2-4 0,-9 16 0,9-9 0,0-1 0,1 1 0,-1 0 0,1-1 0,-1 1 0,1 0 0,-1-1 0,1 1 0,0 0 0,-1 0 0,1-1 0,0 1 0,0 0 0,-1 0 0,1 0 0,0-1 0,0 1 0,0 0 0,0 0 0,0 0 0,0 0 0,0-1 0,0 1 0,0 0 0,1 0 0,-1 0 0,0 0 0,1-1 0,0 0 0,0 0 0,-1 0 0,1 0 0,0-1 0,0 1 0,-1 0 0,1-1 0,0 1 0,-1 0 0,1-1 0,0 1 0,-1-1 0,1 1 0,-1-1 0,1 1 0,-1-1 0,1 0 0,-1 1 0,1-1 0,-1 0 0,1 1 0,-1-1 0,0 0 0,0 1 0,1-1 0,-1 0 0,0-1 0,3 17 0,2 18 0,-5-31 0,0-1 0,0 1 0,1-1 0,-1 1 0,0-1 0,1 0 0,0 1 0,-1-1 0,1 1 0,0-1 0,0 0 0,-1 0 0,1 1 0,0-1 0,2 2 0,-1-3 0,-1 0 0,0 0 0,1 0 0,-1 0 0,1 0 0,-1 0 0,0 0 0,1-1 0,-1 1 0,0 0 0,1-1 0,-1 1 0,0-1 0,0 0 0,1 1 0,-1-1 0,0 0 0,0 0 0,0 0 0,0 1 0,0-1 0,0 0 0,0-1 0,0 1 0,0 0 0,-1 0 0,1 0 0,0 0 0,-1-1 0,1 1 0,-1 0 0,1 0 0,-1-1 0,0 1 0,1 0 0,-1-1 0,0 1 0,0-1 0,0 1 0,0 0 0,0-1 0,0 1 0,-1-2 0,1 2 0,-1 1 0,1 0 0,0 0 0,-1 0 0,1 0 0,-1 0 0,1 1 0,0-1 0,-1 0 0,1 0 0,0 0 0,-1 0 0,1 0 0,0 0 0,-1 1 0,1-1 0,0 0 0,-1 0 0,1 0 0,0 1 0,-1-1 0,1 0 0,0 0 0,0 1 0,-1-1 0,1 0 0,0 1 0,0-1 0,0 0 0,0 1 0,-1-1 0,1 0 0,0 1 0,0-1 0,0 1 0,0-1 0,0 0 0,0 1 0,0-1 0,0 1 0,-7 16 0,7-17 0,0 0 0,0 0 0,1 0 0,-1 0 0,0 0 0,0 0 0,0 0 0,0 0 0,0 0 0,0 0 0,0 0 0,0 0 0,0 0 0,0 0 0,0 0 0,0 0 0,0 0 0,1 0 0,-1 0 0,0 0 0,0 0 0,0 0 0,0 0 0,0 0 0,0 0 0,0 1 0,0-1 0,0 0 0,0 0 0,0 0 0,5-13 0,-2 4 0,-7 19 0,2 1 0,5-8 0,12-9 0,-4 1 0,1 3 0,-5-1 0,0 14 0,-7-10 0,12 27 0,-12-28 0,0 0 0,0 0 0,0 1 0,0-1 0,0 0 0,0 0 0,1 0 0,-1 1 0,0-1 0,0 0 0,0 0 0,0 0 0,0 0 0,1 0 0,-1 0 0,0 1 0,0-1 0,0 0 0,0 0 0,1 0 0,-1 0 0,0 0 0,0 0 0,0 0 0,1 0 0,-1 0 0,0 0 0,0 0 0,0 0 0,1 0 0,-1 0 0,0 0 0,0 0 0,0 0 0,1 0 0,-1 0 0,0 0 0,1 0 0,5-17 0,-6 18 0,0 0 0,0-1 0,0 1 0,0-1 0,0 1 0,0-1 0,0 1 0,0 0 0,0-1 0,1 1 0,-1-1 0,0 1 0,0-1 0,1 1 0,-1-1 0,0 1 0,1-1 0,-1 1 0,0-1 0,1 1 0,-1-1 0,1 1 0,-1-1 0,1 0 0,-1 1 0,1-1 0,-1 0 0,1 0 0,-1 1 0,1-1 0,-1 0 0,1 0 0,0 0 0,-1 0 0,2 1 0,12 8 0,-11 5 0,-1-8 0,8-18 0,-4-1 0,-11 32 0,6-19 0,0 0 0,-1 0 0,1-1 0,-1 1 0,1 0 0,0 0 0,-1-1 0,1 1 0,-1 0 0,1-1 0,-1 1 0,1-1 0,-1 1 0,1-1 0,-1 1 0,1-1 0,-1 1 0,0-1 0,1 1 0,-1-1 0,0 1 0,1-1 0,-1 1 0,0-2 0,1 1 0,0 1 0,-1-1 0,1 1 0,-1-1 0,1 0 0,-1 1 0,1-1 0,-1 0 0,0 1 0,1-1 0,-1 0 0,0 0 0,0 0 0,1 1 0,-1-1 0,0 0 0,0 0 0,0 0 0,0 1 0,0-1 0,0 0 0,0 0 0,0 0 0,0 1 0,-1-2 0,0 2 0,1 0 0,-1 0 0,1 1 0,-1-1 0,1 0 0,-1 1 0,1-1 0,-1 0 0,1 1 0,-1-1 0,1 0 0,-1 1 0,1-1 0,-1 1 0,1-1 0,0 1 0,-1-1 0,1 1 0,0-1 0,-1 1 0,1 0 0,0-1 0,0 1 0,0-1 0,-1 1 0,1 0 0,0-1 0,0 2 0,-5 18 0,5-20 0,0 0 0,0 0 0,1 0 0,-1-1 0,0 1 0,0 0 0,0 0 0,0 0 0,1 0 0,-1 0 0,0 0 0,0-1 0,0 1 0,0 0 0,1 0 0,-1 0 0,0 0 0,0 0 0,0 0 0,1 0 0,-1 0 0,0 0 0,0 0 0,0 0 0,1 0 0,-1 0 0,0 0 0,0 0 0,0 0 0,1 0 0,-1 0 0,0 0 0,0 1 0,0-1 0,1 0 0,-1 0 0,0 0 0,0 0 0,0 0 0,0 0 0,1 0 0,-1 1 0,0-1 0,0 0 0,0 0 0,0 0 0,0 1 0,0-1 0,0 0 0,1 0 0,-1 0 0,0 0 0,0 1 0,0-1 0,0 0 0,8-17 0,-7-8 0,-5 24 0,-4 13 0,-2 6 0,6-9 0,10-23 0,-2 2 0,-4 12 0,0 0 0,0 0 0,0 0 0,0 0 0,0 0 0,-1 0 0,1 0 0,0 0 0,0 0 0,0 0 0,0 0 0,0 0 0,0 0 0,0 0 0,-1 0 0,1 0 0,0 0 0,0 0 0,0 0 0,0 0 0,0 0 0,0 0 0,0 0 0,0 0 0,0-1 0,0 1 0,-1 0 0,1 0 0,0 0 0,0 0 0,0 0 0,0 0 0,0 0 0,0 0 0,0 0 0,0-1 0,0 1 0,0 0 0,0 0 0,0 0 0,0 0 0,0 0 0,0 0 0,0 0 0,0-1 0,0 1 0,0 0 0,0 0 0,0 0 0,0 0 0,0 0 0,0 0 0,0 0 0,0 0 0,0-1 0,0 1 0,1 0 0,-1 0 0,0 0 0,0 0 0,0 0 0,0 0 0,-1-13 0,1 13 0,0 0 0,0-1 0,0 1 0,0-1 0,0 1 0,0 0 0,0-1 0,0 1 0,-1 0 0,1-1 0,0 1 0,0-1 0,0 1 0,0 0 0,-1-1 0,1 1 0,0 0 0,0-1 0,-1 1 0,1 0 0,0 0 0,-1-1 0,1 1 0,0 0 0,-1 0 0,1-1 0,0 1 0,-1 0 0,1 0 0,0 0 0,-1 0 0,1 0 0,-1 0 0,0-1 0,-1 2 0,-1 0 0,1 0 0,-1-1 0,1 1 0,-1-1 0,0 0 0,1 1 0,-1-1 0,1-1 0,-1 1 0,0 0 0,1-1 0,-1 1 0,1-1 0,-1 0 0,1 0 0,-1 0 0,-3-1 0,3-1 0,0 0 0,0 0 0,0 0 0,0-1 0,0 1 0,1 0 0,0-1 0,-1 0 0,1 0 0,-2-6 0,-6-4-1365,4 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18:12:30.5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48 85 24575,'-2'0'0,"0"0"0,-1 0 0,1 0 0,0 0 0,0 0 0,0 0 0,0 1 0,0-1 0,0 1 0,0 0 0,1-1 0,-1 1 0,0 0 0,0 0 0,0 0 0,1 0 0,-1 0 0,0 1 0,-1 0 0,2 0 0,0 0 0,0 1 0,0-1 0,1 0 0,-1 0 0,0 0 0,1 0 0,-1 1 0,1-1 0,0 0 0,0 0 0,0 1 0,0-1 0,0 0 0,1 5 0,2 128 0,-3-124 0,4-91 0,-3 72 0,1 0 0,0-1 0,0 1 0,0 0 0,1 1 0,0-1 0,8-13 0,-9 61 0,-3-26 0,-1 1 0,0-1 0,-1 0 0,-6 15 0,6-17 0,-1-1 0,1 2 0,1-1 0,0 0 0,1 0 0,0 14 0,5-12 0,3-14 0,6-21 0,-7 6 0,1 1 0,18-27 0,2-4 0,12-23 0,-20 36 0,22-49 0,-40 77-170,0 0-1,0 0 0,0-1 1,0 1-1,-1 0 0,0 0 1,0-6-1,0 2-6655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F3D8B98C-3E1D-EFF6-4F76-4EB0E8625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3ef91c2b9_0_146:notes">
            <a:extLst>
              <a:ext uri="{FF2B5EF4-FFF2-40B4-BE49-F238E27FC236}">
                <a16:creationId xmlns:a16="http://schemas.microsoft.com/office/drawing/2014/main" id="{5CEFD08E-BDE0-2401-61EE-B3B0B09748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3ef91c2b9_0_146:notes">
            <a:extLst>
              <a:ext uri="{FF2B5EF4-FFF2-40B4-BE49-F238E27FC236}">
                <a16:creationId xmlns:a16="http://schemas.microsoft.com/office/drawing/2014/main" id="{5EFC4282-B2AB-47F8-6CED-EDC94DA9F2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648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D04D4257-7235-8709-A1C7-0FC0EBF32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3ef91c2b9_0_146:notes">
            <a:extLst>
              <a:ext uri="{FF2B5EF4-FFF2-40B4-BE49-F238E27FC236}">
                <a16:creationId xmlns:a16="http://schemas.microsoft.com/office/drawing/2014/main" id="{A099C208-5E4E-B126-60E5-AA01145DBE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3ef91c2b9_0_146:notes">
            <a:extLst>
              <a:ext uri="{FF2B5EF4-FFF2-40B4-BE49-F238E27FC236}">
                <a16:creationId xmlns:a16="http://schemas.microsoft.com/office/drawing/2014/main" id="{9D29865B-AF08-A600-4A26-2C80C9189F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6540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72317A23-7D60-9ACF-2415-9CD877617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3ef91c2b9_0_146:notes">
            <a:extLst>
              <a:ext uri="{FF2B5EF4-FFF2-40B4-BE49-F238E27FC236}">
                <a16:creationId xmlns:a16="http://schemas.microsoft.com/office/drawing/2014/main" id="{5862A0D3-25F9-262C-4507-60CE589AB4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3ef91c2b9_0_146:notes">
            <a:extLst>
              <a:ext uri="{FF2B5EF4-FFF2-40B4-BE49-F238E27FC236}">
                <a16:creationId xmlns:a16="http://schemas.microsoft.com/office/drawing/2014/main" id="{787C73A1-8573-FAD7-479D-7738ACF14C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5950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CE6B02EF-726E-E3A3-CCF0-FDA79887B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3ef91c2b9_0_146:notes">
            <a:extLst>
              <a:ext uri="{FF2B5EF4-FFF2-40B4-BE49-F238E27FC236}">
                <a16:creationId xmlns:a16="http://schemas.microsoft.com/office/drawing/2014/main" id="{335613C5-CE6E-B5A9-0714-24F6033B0F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3ef91c2b9_0_146:notes">
            <a:extLst>
              <a:ext uri="{FF2B5EF4-FFF2-40B4-BE49-F238E27FC236}">
                <a16:creationId xmlns:a16="http://schemas.microsoft.com/office/drawing/2014/main" id="{71F8975C-4A29-1ACA-365F-8E7ED86739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80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B2F3E945-DDAC-D713-98EB-6E5E63397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3ef91c2b9_0_146:notes">
            <a:extLst>
              <a:ext uri="{FF2B5EF4-FFF2-40B4-BE49-F238E27FC236}">
                <a16:creationId xmlns:a16="http://schemas.microsoft.com/office/drawing/2014/main" id="{665D8F6E-81E3-BFBA-84B2-C943FD3FC1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3ef91c2b9_0_146:notes">
            <a:extLst>
              <a:ext uri="{FF2B5EF4-FFF2-40B4-BE49-F238E27FC236}">
                <a16:creationId xmlns:a16="http://schemas.microsoft.com/office/drawing/2014/main" id="{BC1BE3B3-B22C-6681-4026-BE11CD4FE1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80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3ef91c2b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3ef91c2b9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3ef91c2b9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3ef91c2b9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3ef91c2b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3ef91c2b9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84830853-89FF-A92F-4674-977C7AC66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3ef91c2b9_0_48:notes">
            <a:extLst>
              <a:ext uri="{FF2B5EF4-FFF2-40B4-BE49-F238E27FC236}">
                <a16:creationId xmlns:a16="http://schemas.microsoft.com/office/drawing/2014/main" id="{DDA019E1-3D23-BBEA-370A-1F49E16324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3ef91c2b9_0_48:notes">
            <a:extLst>
              <a:ext uri="{FF2B5EF4-FFF2-40B4-BE49-F238E27FC236}">
                <a16:creationId xmlns:a16="http://schemas.microsoft.com/office/drawing/2014/main" id="{BC04FC92-15BF-0A3B-97AE-1EB0C01D89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831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3ef91c2b9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3ef91c2b9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>
          <a:extLst>
            <a:ext uri="{FF2B5EF4-FFF2-40B4-BE49-F238E27FC236}">
              <a16:creationId xmlns:a16="http://schemas.microsoft.com/office/drawing/2014/main" id="{02A0B5A0-C0B9-21F6-E0FC-2E0396E7D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3ef91c2b9_0_379:notes">
            <a:extLst>
              <a:ext uri="{FF2B5EF4-FFF2-40B4-BE49-F238E27FC236}">
                <a16:creationId xmlns:a16="http://schemas.microsoft.com/office/drawing/2014/main" id="{F25AF9AE-6882-199F-7ADC-173FBBFF56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3ef91c2b9_0_379:notes">
            <a:extLst>
              <a:ext uri="{FF2B5EF4-FFF2-40B4-BE49-F238E27FC236}">
                <a16:creationId xmlns:a16="http://schemas.microsoft.com/office/drawing/2014/main" id="{3BFF91F4-50D8-5A89-7367-6BE6D3359D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079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E5C836FD-F420-F3E5-C576-81DB5F4CA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3ef91c2b9_0_146:notes">
            <a:extLst>
              <a:ext uri="{FF2B5EF4-FFF2-40B4-BE49-F238E27FC236}">
                <a16:creationId xmlns:a16="http://schemas.microsoft.com/office/drawing/2014/main" id="{B1BBA7F6-CC36-A277-C7F5-5D2B0B6AEA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3ef91c2b9_0_146:notes">
            <a:extLst>
              <a:ext uri="{FF2B5EF4-FFF2-40B4-BE49-F238E27FC236}">
                <a16:creationId xmlns:a16="http://schemas.microsoft.com/office/drawing/2014/main" id="{0D94B131-39AA-6524-7D7B-9CB2680A49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5276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39DA87C3-438F-2A98-666A-BF019B45B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3ef91c2b9_0_146:notes">
            <a:extLst>
              <a:ext uri="{FF2B5EF4-FFF2-40B4-BE49-F238E27FC236}">
                <a16:creationId xmlns:a16="http://schemas.microsoft.com/office/drawing/2014/main" id="{4E8FA73F-6A78-1299-8E08-A2F4A2750C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3ef91c2b9_0_146:notes">
            <a:extLst>
              <a:ext uri="{FF2B5EF4-FFF2-40B4-BE49-F238E27FC236}">
                <a16:creationId xmlns:a16="http://schemas.microsoft.com/office/drawing/2014/main" id="{78B694F2-FAF6-7545-1CAB-5DA99E841F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0967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0BE71CE5-8E15-15EC-DC73-97AB75883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3ef91c2b9_0_146:notes">
            <a:extLst>
              <a:ext uri="{FF2B5EF4-FFF2-40B4-BE49-F238E27FC236}">
                <a16:creationId xmlns:a16="http://schemas.microsoft.com/office/drawing/2014/main" id="{43D72412-9B45-F098-DC57-C5114C8A63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3ef91c2b9_0_146:notes">
            <a:extLst>
              <a:ext uri="{FF2B5EF4-FFF2-40B4-BE49-F238E27FC236}">
                <a16:creationId xmlns:a16="http://schemas.microsoft.com/office/drawing/2014/main" id="{098B5D02-AB8F-4CC6-7C96-A50EAFC00F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550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B823CFE0-3EE4-6DA0-DF33-B9AB4DB95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3ef91c2b9_0_146:notes">
            <a:extLst>
              <a:ext uri="{FF2B5EF4-FFF2-40B4-BE49-F238E27FC236}">
                <a16:creationId xmlns:a16="http://schemas.microsoft.com/office/drawing/2014/main" id="{566C701C-EA3E-BE20-02CA-121732F600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3ef91c2b9_0_146:notes">
            <a:extLst>
              <a:ext uri="{FF2B5EF4-FFF2-40B4-BE49-F238E27FC236}">
                <a16:creationId xmlns:a16="http://schemas.microsoft.com/office/drawing/2014/main" id="{320F2A6A-617A-ECFA-5C7E-7B03B8223B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075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1792175" y="2762150"/>
            <a:ext cx="5439300" cy="5700"/>
          </a:xfrm>
          <a:prstGeom prst="straightConnector1">
            <a:avLst/>
          </a:prstGeom>
          <a:noFill/>
          <a:ln w="28575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800"/>
              <a:buNone/>
              <a:defRPr>
                <a:solidFill>
                  <a:srgbClr val="1C458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800"/>
              <a:buNone/>
              <a:defRPr>
                <a:solidFill>
                  <a:srgbClr val="1C458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800"/>
              <a:buNone/>
              <a:defRPr>
                <a:solidFill>
                  <a:srgbClr val="1C458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800"/>
              <a:buNone/>
              <a:defRPr>
                <a:solidFill>
                  <a:srgbClr val="1C458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800"/>
              <a:buNone/>
              <a:defRPr>
                <a:solidFill>
                  <a:srgbClr val="1C458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800"/>
              <a:buNone/>
              <a:defRPr>
                <a:solidFill>
                  <a:srgbClr val="1C458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800"/>
              <a:buNone/>
              <a:defRPr>
                <a:solidFill>
                  <a:srgbClr val="1C458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800"/>
              <a:buNone/>
              <a:defRPr>
                <a:solidFill>
                  <a:srgbClr val="1C458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800"/>
              <a:buNone/>
              <a:defRPr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399525" y="1000125"/>
            <a:ext cx="8479800" cy="0"/>
          </a:xfrm>
          <a:prstGeom prst="straightConnector1">
            <a:avLst/>
          </a:prstGeom>
          <a:noFill/>
          <a:ln w="28575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  <a:defRPr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  <a:defRPr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  <a:defRPr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  <a:defRPr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  <a:defRPr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  <a:defRPr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  <a:defRPr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  <a:defRPr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  <a:defRPr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ahoma"/>
              <a:buChar char="●"/>
              <a:defRPr sz="18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ahoma"/>
              <a:buChar char="○"/>
              <a:defRPr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ahoma"/>
              <a:buChar char="■"/>
              <a:defRPr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ahoma"/>
              <a:buChar char="●"/>
              <a:defRPr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ahoma"/>
              <a:buChar char="○"/>
              <a:defRPr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ahoma"/>
              <a:buChar char="■"/>
              <a:defRPr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ahoma"/>
              <a:buChar char="●"/>
              <a:defRPr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ahoma"/>
              <a:buChar char="○"/>
              <a:defRPr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ahoma"/>
              <a:buChar char="■"/>
              <a:defRPr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spd="med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24.jpe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gif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e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 title="logo1_black.png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914494" y="639575"/>
            <a:ext cx="7138463" cy="350645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311700" y="1407575"/>
            <a:ext cx="8520600" cy="1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INVESTIGATION ON ORTHOGONALLY ALIGNED </a:t>
            </a:r>
            <a:br>
              <a:rPr lang="en-US" sz="2000" dirty="0"/>
            </a:br>
            <a:r>
              <a:rPr lang="en-US" sz="2000" dirty="0"/>
              <a:t>METAMATERIALSINSPIRED MIMO ANTENNA FOR </a:t>
            </a:r>
            <a:br>
              <a:rPr lang="en-US" sz="2000" dirty="0"/>
            </a:br>
            <a:r>
              <a:rPr lang="en-US" sz="2000" dirty="0"/>
              <a:t>WIDEBAND APPLICATIONS</a:t>
            </a:r>
            <a:endParaRPr sz="2000" dirty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323050" y="2909225"/>
            <a:ext cx="8520600" cy="13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Sunil Kumar Sodisetty </a:t>
            </a: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UG student</a:t>
            </a:r>
            <a:r>
              <a:rPr lang="en" dirty="0"/>
              <a:t>,</a:t>
            </a:r>
          </a:p>
          <a:p>
            <a:pPr marL="0" indent="0">
              <a:lnSpc>
                <a:spcPct val="120000"/>
              </a:lnSpc>
            </a:pPr>
            <a:r>
              <a:rPr lang="en-US" dirty="0"/>
              <a:t>Department of Electronics and Communication Engineering </a:t>
            </a:r>
          </a:p>
          <a:p>
            <a:pPr marL="0" indent="0">
              <a:lnSpc>
                <a:spcPct val="120000"/>
              </a:lnSpc>
            </a:pPr>
            <a:endParaRPr lang="en" dirty="0"/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Dr.Venkateswara Rao Manikonda </a:t>
            </a:r>
            <a:endParaRPr dirty="0"/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Associate Professor,</a:t>
            </a: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Department of Electronics and Communication Engineering </a:t>
            </a:r>
            <a:endParaRPr dirty="0"/>
          </a:p>
        </p:txBody>
      </p:sp>
      <p:pic>
        <p:nvPicPr>
          <p:cNvPr id="59" name="Google Shape;59;p13" title="wams-logo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50" y="187400"/>
            <a:ext cx="707624" cy="70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 title="iiitdm 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8437" y="188517"/>
            <a:ext cx="707625" cy="70538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137950" y="4527475"/>
            <a:ext cx="15579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52528"/>
              <a:buNone/>
            </a:pPr>
            <a:r>
              <a:rPr lang="en" sz="1779" dirty="0">
                <a:solidFill>
                  <a:srgbClr val="674EA7"/>
                </a:solidFill>
              </a:rPr>
              <a:t>Paper ID: 329</a:t>
            </a:r>
            <a:endParaRPr sz="1779" dirty="0">
              <a:solidFill>
                <a:srgbClr val="674EA7"/>
              </a:solidFill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1090450" y="187400"/>
            <a:ext cx="69858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52528"/>
              <a:buNone/>
            </a:pPr>
            <a:r>
              <a:rPr lang="en" sz="1779" dirty="0">
                <a:solidFill>
                  <a:srgbClr val="073763"/>
                </a:solidFill>
              </a:rPr>
              <a:t>4th IEEE Wireless Antenna and Microwave Symposium (WAMS 2025)</a:t>
            </a:r>
            <a:endParaRPr sz="1779" dirty="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7C5C974A-3F09-E901-6FB3-4BF45F767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>
            <a:extLst>
              <a:ext uri="{FF2B5EF4-FFF2-40B4-BE49-F238E27FC236}">
                <a16:creationId xmlns:a16="http://schemas.microsoft.com/office/drawing/2014/main" id="{B66E5424-060A-41A0-550A-8612D97A50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81" y="375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73763"/>
                </a:solidFill>
              </a:rPr>
              <a:t>Results</a:t>
            </a:r>
            <a:endParaRPr dirty="0">
              <a:solidFill>
                <a:srgbClr val="073763"/>
              </a:solidFill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45348746-2622-A5A0-7B15-0C1AE1F66A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88" name="Google Shape;88;p16" title="iiitdm logo.png">
            <a:extLst>
              <a:ext uri="{FF2B5EF4-FFF2-40B4-BE49-F238E27FC236}">
                <a16:creationId xmlns:a16="http://schemas.microsoft.com/office/drawing/2014/main" id="{2C6D08EF-EC93-4537-ACEB-14156A22AA63}"/>
              </a:ext>
            </a:extLst>
          </p:cNvPr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8213200" y="154851"/>
            <a:ext cx="732350" cy="7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 title="logo1_black.png">
            <a:extLst>
              <a:ext uri="{FF2B5EF4-FFF2-40B4-BE49-F238E27FC236}">
                <a16:creationId xmlns:a16="http://schemas.microsoft.com/office/drawing/2014/main" id="{8ECF31BD-7303-A5CA-AE9A-D8287D32F687}"/>
              </a:ext>
            </a:extLst>
          </p:cNvPr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95100" y="4631437"/>
            <a:ext cx="930724" cy="45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A0EF97-99C7-3965-4FB6-791B8A1A9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54" y="1186937"/>
            <a:ext cx="3872458" cy="193935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AAD11A7-A9CB-42A2-509A-8345267B0829}"/>
              </a:ext>
            </a:extLst>
          </p:cNvPr>
          <p:cNvSpPr/>
          <p:nvPr/>
        </p:nvSpPr>
        <p:spPr>
          <a:xfrm>
            <a:off x="3979112" y="1987561"/>
            <a:ext cx="430101" cy="3102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333" descr="A drawing of a person&#10;&#10;Description automatically generated">
            <a:extLst>
              <a:ext uri="{FF2B5EF4-FFF2-40B4-BE49-F238E27FC236}">
                <a16:creationId xmlns:a16="http://schemas.microsoft.com/office/drawing/2014/main" id="{5AA5E529-52F6-F0D1-6DF0-DCA47154F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0" y="3156721"/>
            <a:ext cx="3782524" cy="134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8DA2A3-134A-88D7-809E-C56E6A7038A5}"/>
              </a:ext>
            </a:extLst>
          </p:cNvPr>
          <p:cNvSpPr txBox="1"/>
          <p:nvPr/>
        </p:nvSpPr>
        <p:spPr>
          <a:xfrm>
            <a:off x="1272754" y="4624132"/>
            <a:ext cx="2562550" cy="261610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Equivalent circuit for MIMO antenna</a:t>
            </a:r>
            <a:endParaRPr lang="en-IN" sz="1100" dirty="0"/>
          </a:p>
        </p:txBody>
      </p:sp>
      <p:pic>
        <p:nvPicPr>
          <p:cNvPr id="4" name="Picture 3" descr="A logo with a circle with a circle with a circle with a circle with a circle with a circle with a circle with a circle with a circle with a circle with a circle with a circle with&#10;&#10;AI-generated content may be incorrect.">
            <a:extLst>
              <a:ext uri="{FF2B5EF4-FFF2-40B4-BE49-F238E27FC236}">
                <a16:creationId xmlns:a16="http://schemas.microsoft.com/office/drawing/2014/main" id="{BF8CC8F9-4426-1E61-1283-BA3F9FF343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8108" y="4568229"/>
            <a:ext cx="548700" cy="5366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2895D6-89A0-38A3-C0FB-659297373A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6999" y="1132804"/>
            <a:ext cx="4697001" cy="19393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D7EC12-CEAE-507A-0194-B1EA1DD804CF}"/>
              </a:ext>
            </a:extLst>
          </p:cNvPr>
          <p:cNvSpPr txBox="1"/>
          <p:nvPr/>
        </p:nvSpPr>
        <p:spPr>
          <a:xfrm>
            <a:off x="3934163" y="3155939"/>
            <a:ext cx="5086995" cy="276999"/>
          </a:xfrm>
          <a:prstGeom prst="rect">
            <a:avLst/>
          </a:prstGeom>
          <a:noFill/>
          <a:ln>
            <a:solidFill>
              <a:srgbClr val="00B050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IN" sz="1200" dirty="0"/>
              <a:t>Resonant Frequency (GHz) – 5.8 GHz,7.6 GHz, 10.20 GHz, 11.50 GHz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B560D2-A22A-63AB-63F2-F0A5B2876F1A}"/>
              </a:ext>
            </a:extLst>
          </p:cNvPr>
          <p:cNvSpPr txBox="1"/>
          <p:nvPr/>
        </p:nvSpPr>
        <p:spPr>
          <a:xfrm>
            <a:off x="4241300" y="3583758"/>
            <a:ext cx="4572000" cy="738664"/>
          </a:xfrm>
          <a:prstGeom prst="rect">
            <a:avLst/>
          </a:prstGeom>
          <a:noFill/>
          <a:ln w="9525">
            <a:solidFill>
              <a:srgbClr val="00B050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IN" dirty="0"/>
              <a:t>“circular split ring resonator and circular complimentary split ring resonator” have good variations at exhibiting metamaterial properties.</a:t>
            </a:r>
          </a:p>
        </p:txBody>
      </p:sp>
    </p:spTree>
    <p:extLst>
      <p:ext uri="{BB962C8B-B14F-4D97-AF65-F5344CB8AC3E}">
        <p14:creationId xmlns:p14="http://schemas.microsoft.com/office/powerpoint/2010/main" val="2737986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DEB5E1C4-D2C7-91BA-90CB-E404CA632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>
            <a:extLst>
              <a:ext uri="{FF2B5EF4-FFF2-40B4-BE49-F238E27FC236}">
                <a16:creationId xmlns:a16="http://schemas.microsoft.com/office/drawing/2014/main" id="{72A660B0-BF4A-3755-5164-3AD9D22E40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73763"/>
                </a:solidFill>
              </a:rPr>
              <a:t>Results</a:t>
            </a:r>
            <a:endParaRPr dirty="0">
              <a:solidFill>
                <a:srgbClr val="073763"/>
              </a:solidFill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D9553A9F-05BC-E44C-315D-70FC9E9F597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88" name="Google Shape;88;p16" title="iiitdm logo.png">
            <a:extLst>
              <a:ext uri="{FF2B5EF4-FFF2-40B4-BE49-F238E27FC236}">
                <a16:creationId xmlns:a16="http://schemas.microsoft.com/office/drawing/2014/main" id="{90C5595B-59B6-2925-3B79-615D2219A067}"/>
              </a:ext>
            </a:extLst>
          </p:cNvPr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8213200" y="154851"/>
            <a:ext cx="732350" cy="7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 title="logo1_black.png">
            <a:extLst>
              <a:ext uri="{FF2B5EF4-FFF2-40B4-BE49-F238E27FC236}">
                <a16:creationId xmlns:a16="http://schemas.microsoft.com/office/drawing/2014/main" id="{4B2E32DE-B622-FAF8-FBF1-B9B4117B9448}"/>
              </a:ext>
            </a:extLst>
          </p:cNvPr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95100" y="4631437"/>
            <a:ext cx="930724" cy="45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9F5694-7FA2-BC74-834B-8DB290CE5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57" y="1099539"/>
            <a:ext cx="2551931" cy="2044411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0DC4E488-C14C-6729-E406-EBDD04A49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017" y="3225764"/>
            <a:ext cx="2196339" cy="246221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S-Parameter of MIMO antenna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3D90729-8055-C44A-DD6C-7CF782C65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7646" y="3225764"/>
            <a:ext cx="2138678" cy="246221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</a:t>
            </a:r>
            <a:r>
              <a:rPr lang="en-US" sz="1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xial ratio of port1 and port 2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 graph of a frequency&#10;&#10;AI-generated content may be incorrect.">
            <a:extLst>
              <a:ext uri="{FF2B5EF4-FFF2-40B4-BE49-F238E27FC236}">
                <a16:creationId xmlns:a16="http://schemas.microsoft.com/office/drawing/2014/main" id="{856630B1-133C-7246-5199-6259586430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1" y="1135131"/>
            <a:ext cx="3244342" cy="2046524"/>
          </a:xfrm>
          <a:prstGeom prst="rect">
            <a:avLst/>
          </a:prstGeom>
        </p:spPr>
      </p:pic>
      <p:pic>
        <p:nvPicPr>
          <p:cNvPr id="3" name="Picture 2" descr="A logo with a circle with a circle with a circle with a circle with a circle with a circle with a circle with a circle with a circle with a circle with a circle with a circle with&#10;&#10;AI-generated content may be incorrect.">
            <a:extLst>
              <a:ext uri="{FF2B5EF4-FFF2-40B4-BE49-F238E27FC236}">
                <a16:creationId xmlns:a16="http://schemas.microsoft.com/office/drawing/2014/main" id="{67081ADC-F7EE-07B3-C641-710BE5A927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4344" y="4734724"/>
            <a:ext cx="402464" cy="39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C1F80B-727D-58E6-FF06-F882EA1BF755}"/>
              </a:ext>
            </a:extLst>
          </p:cNvPr>
          <p:cNvSpPr txBox="1"/>
          <p:nvPr/>
        </p:nvSpPr>
        <p:spPr>
          <a:xfrm>
            <a:off x="4373550" y="3720196"/>
            <a:ext cx="4572000" cy="461665"/>
          </a:xfrm>
          <a:prstGeom prst="rect">
            <a:avLst/>
          </a:prstGeom>
          <a:noFill/>
          <a:ln w="12700">
            <a:solidFill>
              <a:srgbClr val="A8CDA8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US" sz="1200" dirty="0"/>
              <a:t>The antenna achieves good circular polarization (low axial ratio, ideally below 3 dB) </a:t>
            </a:r>
            <a:r>
              <a:rPr lang="en-US" sz="1200" b="1" dirty="0"/>
              <a:t>around the 1 GHz frequency</a:t>
            </a:r>
            <a:r>
              <a:rPr lang="en-US" sz="1200" dirty="0"/>
              <a:t> </a:t>
            </a:r>
            <a:endParaRPr lang="en-IN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01AC3B-E483-70A9-00B4-679E3A6A9046}"/>
              </a:ext>
            </a:extLst>
          </p:cNvPr>
          <p:cNvSpPr txBox="1"/>
          <p:nvPr/>
        </p:nvSpPr>
        <p:spPr>
          <a:xfrm>
            <a:off x="195100" y="3566907"/>
            <a:ext cx="3978030" cy="954107"/>
          </a:xfrm>
          <a:prstGeom prst="rect">
            <a:avLst/>
          </a:prstGeom>
          <a:noFill/>
          <a:ln w="12700">
            <a:solidFill>
              <a:srgbClr val="A8CDA8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IN" dirty="0"/>
              <a:t>Normally isolation below -15dB is considered as the good candidature for wireless applications but with the use of metamaterial loaded SRR the working band gets almost less than -20dB.</a:t>
            </a:r>
          </a:p>
        </p:txBody>
      </p:sp>
    </p:spTree>
    <p:extLst>
      <p:ext uri="{BB962C8B-B14F-4D97-AF65-F5344CB8AC3E}">
        <p14:creationId xmlns:p14="http://schemas.microsoft.com/office/powerpoint/2010/main" val="1411915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553B603B-70A1-D43C-FE4D-757D85D81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>
            <a:extLst>
              <a:ext uri="{FF2B5EF4-FFF2-40B4-BE49-F238E27FC236}">
                <a16:creationId xmlns:a16="http://schemas.microsoft.com/office/drawing/2014/main" id="{F93460DC-4EA8-6BA1-09FC-5370AD4441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73763"/>
                </a:solidFill>
              </a:rPr>
              <a:t>Results</a:t>
            </a:r>
            <a:endParaRPr dirty="0">
              <a:solidFill>
                <a:srgbClr val="073763"/>
              </a:solidFill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C08A0745-54C7-60B6-1736-E98AFE4EC5F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88" name="Google Shape;88;p16" title="iiitdm logo.png">
            <a:extLst>
              <a:ext uri="{FF2B5EF4-FFF2-40B4-BE49-F238E27FC236}">
                <a16:creationId xmlns:a16="http://schemas.microsoft.com/office/drawing/2014/main" id="{5EE991DE-0DB7-8F5C-4232-B6ED4E8208EA}"/>
              </a:ext>
            </a:extLst>
          </p:cNvPr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8213200" y="154851"/>
            <a:ext cx="732350" cy="7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 title="logo1_black.png">
            <a:extLst>
              <a:ext uri="{FF2B5EF4-FFF2-40B4-BE49-F238E27FC236}">
                <a16:creationId xmlns:a16="http://schemas.microsoft.com/office/drawing/2014/main" id="{A70A1D8B-A1DC-48E5-C40C-2AD176B5B736}"/>
              </a:ext>
            </a:extLst>
          </p:cNvPr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95100" y="4631437"/>
            <a:ext cx="930724" cy="45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53">
            <a:extLst>
              <a:ext uri="{FF2B5EF4-FFF2-40B4-BE49-F238E27FC236}">
                <a16:creationId xmlns:a16="http://schemas.microsoft.com/office/drawing/2014/main" id="{D9A7DAF8-29FB-6F55-EC4E-8E55FDE9B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50" y="1017726"/>
            <a:ext cx="5115814" cy="327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A7B3BE-6B7B-EBCB-7E34-69977809CECA}"/>
              </a:ext>
            </a:extLst>
          </p:cNvPr>
          <p:cNvSpPr txBox="1"/>
          <p:nvPr/>
        </p:nvSpPr>
        <p:spPr>
          <a:xfrm>
            <a:off x="1402929" y="4386218"/>
            <a:ext cx="3393688" cy="553998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Current orientation and pattern orientation of the conformal antenna hen port 1 and 2 excited at 3.5GHz and 5.8GHz Frequencies</a:t>
            </a:r>
            <a:endParaRPr lang="en-IN" sz="1000" b="1" dirty="0"/>
          </a:p>
        </p:txBody>
      </p:sp>
      <p:pic>
        <p:nvPicPr>
          <p:cNvPr id="3" name="Picture 2" descr="A logo with a circle with a circle with a circle with a circle with a circle with a circle with a circle with a circle with a circle with a circle with a circle with a circle with&#10;&#10;AI-generated content may be incorrect.">
            <a:extLst>
              <a:ext uri="{FF2B5EF4-FFF2-40B4-BE49-F238E27FC236}">
                <a16:creationId xmlns:a16="http://schemas.microsoft.com/office/drawing/2014/main" id="{2D0EECD8-02E2-0D12-51B9-E44360681C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6280" y="4726838"/>
            <a:ext cx="410528" cy="401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4EF2A5-085A-B5AB-5333-AE0DA772FAC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4438"/>
          <a:stretch>
            <a:fillRect/>
          </a:stretch>
        </p:blipFill>
        <p:spPr>
          <a:xfrm>
            <a:off x="6004560" y="2639669"/>
            <a:ext cx="2940990" cy="1439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33F451-2C84-4B53-7CBF-40B0D44598F5}"/>
              </a:ext>
            </a:extLst>
          </p:cNvPr>
          <p:cNvSpPr txBox="1"/>
          <p:nvPr/>
        </p:nvSpPr>
        <p:spPr>
          <a:xfrm>
            <a:off x="6127200" y="4150870"/>
            <a:ext cx="2705100" cy="369332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b="1" dirty="0"/>
              <a:t>Current orientation Plot Showing Mutual Coupling in the Absence of Isolation Stub</a:t>
            </a:r>
            <a:endParaRPr lang="en-IN" sz="9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25F94-AAFF-0ED8-1644-FDE29B16CCD3}"/>
              </a:ext>
            </a:extLst>
          </p:cNvPr>
          <p:cNvSpPr txBox="1"/>
          <p:nvPr/>
        </p:nvSpPr>
        <p:spPr>
          <a:xfrm>
            <a:off x="5607664" y="1280160"/>
            <a:ext cx="3337886" cy="1292662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300" dirty="0"/>
              <a:t>At 3.5 GHz, the energy radiates in one direction, while at 5.8 GHz, it radiates in a different direction. This means the antenna changes its behavior with frequency, which helps improve signal diversity and performance in MIMO systems</a:t>
            </a:r>
            <a:endParaRPr lang="en-IN" sz="1300" dirty="0"/>
          </a:p>
        </p:txBody>
      </p:sp>
    </p:spTree>
    <p:extLst>
      <p:ext uri="{BB962C8B-B14F-4D97-AF65-F5344CB8AC3E}">
        <p14:creationId xmlns:p14="http://schemas.microsoft.com/office/powerpoint/2010/main" val="159826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F87C9C20-C751-015F-6883-50E9CC2C4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>
            <a:extLst>
              <a:ext uri="{FF2B5EF4-FFF2-40B4-BE49-F238E27FC236}">
                <a16:creationId xmlns:a16="http://schemas.microsoft.com/office/drawing/2014/main" id="{110AD881-533A-9642-1BE0-7A81BAF7FA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73763"/>
                </a:solidFill>
              </a:rPr>
              <a:t>Results</a:t>
            </a:r>
            <a:endParaRPr dirty="0">
              <a:solidFill>
                <a:srgbClr val="073763"/>
              </a:solidFill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64DD012B-B0ED-ED65-6B35-ADF5A3CC612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88" name="Google Shape;88;p16" title="iiitdm logo.png">
            <a:extLst>
              <a:ext uri="{FF2B5EF4-FFF2-40B4-BE49-F238E27FC236}">
                <a16:creationId xmlns:a16="http://schemas.microsoft.com/office/drawing/2014/main" id="{5D32531C-6C4C-B92B-7062-0439BDABF5AB}"/>
              </a:ext>
            </a:extLst>
          </p:cNvPr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8213200" y="154851"/>
            <a:ext cx="732350" cy="7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 title="logo1_black.png">
            <a:extLst>
              <a:ext uri="{FF2B5EF4-FFF2-40B4-BE49-F238E27FC236}">
                <a16:creationId xmlns:a16="http://schemas.microsoft.com/office/drawing/2014/main" id="{66E6348A-93E0-FAAD-7509-B70E3E23E2BC}"/>
              </a:ext>
            </a:extLst>
          </p:cNvPr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95100" y="4631437"/>
            <a:ext cx="930724" cy="45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logo with a circle with a circle with a circle with a circle with a circle with a circle with a circle with a circle with a circle with a circle with a circle with a circle with&#10;&#10;AI-generated content may be incorrect.">
            <a:extLst>
              <a:ext uri="{FF2B5EF4-FFF2-40B4-BE49-F238E27FC236}">
                <a16:creationId xmlns:a16="http://schemas.microsoft.com/office/drawing/2014/main" id="{5F001625-B3CB-8FD5-2314-D338AE40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240" y="4755522"/>
            <a:ext cx="373087" cy="364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34D7A3-8A48-BF70-FE12-C6985E4B1C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1" r="14001"/>
          <a:stretch>
            <a:fillRect/>
          </a:stretch>
        </p:blipFill>
        <p:spPr>
          <a:xfrm>
            <a:off x="195100" y="1559388"/>
            <a:ext cx="4288469" cy="25303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7447F8-B265-56C6-AEE4-2BE5BB9E778D}"/>
              </a:ext>
            </a:extLst>
          </p:cNvPr>
          <p:cNvSpPr txBox="1"/>
          <p:nvPr/>
        </p:nvSpPr>
        <p:spPr>
          <a:xfrm>
            <a:off x="4530155" y="1544382"/>
            <a:ext cx="4491003" cy="738664"/>
          </a:xfrm>
          <a:prstGeom prst="rect">
            <a:avLst/>
          </a:prstGeom>
          <a:noFill/>
          <a:ln w="9525">
            <a:solidFill>
              <a:srgbClr val="00B050"/>
            </a:solidFill>
            <a:prstDash val="lgDash"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Circular polarization (CP) </a:t>
            </a:r>
            <a:r>
              <a:rPr lang="en-US" dirty="0"/>
              <a:t>is achieved using a combination of antenna placement, Asymmetric ground plane, and Metamaterial elements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E692A8-9E4F-91FA-6C62-8E123532CADB}"/>
              </a:ext>
            </a:extLst>
          </p:cNvPr>
          <p:cNvSpPr txBox="1"/>
          <p:nvPr/>
        </p:nvSpPr>
        <p:spPr>
          <a:xfrm>
            <a:off x="4483569" y="2588226"/>
            <a:ext cx="4579434" cy="1384995"/>
          </a:xfrm>
          <a:prstGeom prst="rect">
            <a:avLst/>
          </a:prstGeom>
          <a:noFill/>
          <a:ln w="9525">
            <a:solidFill>
              <a:srgbClr val="00B050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US" dirty="0"/>
              <a:t>In the proposed antenna, the </a:t>
            </a:r>
            <a:r>
              <a:rPr lang="en-US" b="1" dirty="0"/>
              <a:t>stub with SRRs</a:t>
            </a:r>
            <a:r>
              <a:rPr lang="en-US" dirty="0"/>
              <a:t>, combined with </a:t>
            </a:r>
            <a:r>
              <a:rPr lang="en-US" b="1" dirty="0"/>
              <a:t>offset geometry</a:t>
            </a:r>
            <a:r>
              <a:rPr lang="en-US" dirty="0"/>
              <a:t> and </a:t>
            </a:r>
            <a:r>
              <a:rPr lang="en-US" b="1" dirty="0"/>
              <a:t>asymmetric current distribution</a:t>
            </a:r>
            <a:r>
              <a:rPr lang="en-US" dirty="0"/>
              <a:t>, causes the surface currents to rotate in a </a:t>
            </a:r>
            <a:r>
              <a:rPr lang="en-US" b="1" dirty="0"/>
              <a:t>clockwise direction</a:t>
            </a:r>
            <a:r>
              <a:rPr lang="en-US" dirty="0"/>
              <a:t> at all resonant frequencies, thereby generating </a:t>
            </a:r>
            <a:r>
              <a:rPr lang="en-US" b="1" dirty="0"/>
              <a:t>right-hand circular polarization (RHCP)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9D0B76-F09B-9760-B71D-00E23264C551}"/>
              </a:ext>
            </a:extLst>
          </p:cNvPr>
          <p:cNvSpPr txBox="1"/>
          <p:nvPr/>
        </p:nvSpPr>
        <p:spPr>
          <a:xfrm>
            <a:off x="1743306" y="4262104"/>
            <a:ext cx="6404517" cy="461665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dirty="0"/>
              <a:t>The current distribution at Port 1 for the resonant frequency clearly demonstrates the generation of circular polarization (CP) in the antenna</a:t>
            </a: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1647921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5C8CACF1-83FA-2FE3-D533-B4BC30C79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>
            <a:extLst>
              <a:ext uri="{FF2B5EF4-FFF2-40B4-BE49-F238E27FC236}">
                <a16:creationId xmlns:a16="http://schemas.microsoft.com/office/drawing/2014/main" id="{20673DF6-25D7-7296-0351-6BFBCF5383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73763"/>
                </a:solidFill>
              </a:rPr>
              <a:t>Results</a:t>
            </a:r>
            <a:endParaRPr dirty="0">
              <a:solidFill>
                <a:srgbClr val="073763"/>
              </a:solidFill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535D02E0-43CF-FFF5-FF9F-EDE63CD706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88" name="Google Shape;88;p16" title="iiitdm logo.png">
            <a:extLst>
              <a:ext uri="{FF2B5EF4-FFF2-40B4-BE49-F238E27FC236}">
                <a16:creationId xmlns:a16="http://schemas.microsoft.com/office/drawing/2014/main" id="{B92BA690-4199-3C40-52A5-ADFF23997F4C}"/>
              </a:ext>
            </a:extLst>
          </p:cNvPr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8213200" y="154851"/>
            <a:ext cx="732350" cy="7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 title="logo1_black.png">
            <a:extLst>
              <a:ext uri="{FF2B5EF4-FFF2-40B4-BE49-F238E27FC236}">
                <a16:creationId xmlns:a16="http://schemas.microsoft.com/office/drawing/2014/main" id="{8BB1F6B6-FBDD-CBC0-FF82-B2162EB60F48}"/>
              </a:ext>
            </a:extLst>
          </p:cNvPr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95100" y="4631437"/>
            <a:ext cx="930724" cy="45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59CB16C1-5C2F-3072-E2C6-CC3F880F9A2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806" t="5659" r="6840"/>
          <a:stretch/>
        </p:blipFill>
        <p:spPr>
          <a:xfrm>
            <a:off x="3975938" y="1083171"/>
            <a:ext cx="1825340" cy="1784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B5E884-1A4C-1FF8-F460-F3B8EA7F52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" r="7119" b="6659"/>
          <a:stretch/>
        </p:blipFill>
        <p:spPr>
          <a:xfrm>
            <a:off x="568888" y="2867813"/>
            <a:ext cx="2999502" cy="1458492"/>
          </a:xfrm>
          <a:prstGeom prst="rect">
            <a:avLst/>
          </a:prstGeom>
        </p:spPr>
      </p:pic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6CB824E4-6CD8-D9FF-D633-2D21BE7F1E5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853" t="4529"/>
          <a:stretch/>
        </p:blipFill>
        <p:spPr>
          <a:xfrm>
            <a:off x="3953386" y="2867813"/>
            <a:ext cx="1912671" cy="18598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28A364-A949-9700-32A8-925672935F1C}"/>
              </a:ext>
            </a:extLst>
          </p:cNvPr>
          <p:cNvSpPr txBox="1"/>
          <p:nvPr/>
        </p:nvSpPr>
        <p:spPr>
          <a:xfrm>
            <a:off x="5922367" y="2216192"/>
            <a:ext cx="3098791" cy="1330557"/>
          </a:xfrm>
          <a:prstGeom prst="rect">
            <a:avLst/>
          </a:prstGeom>
          <a:noFill/>
          <a:ln w="12700">
            <a:solidFill>
              <a:srgbClr val="A8CDA8"/>
            </a:solidFill>
            <a:prstDash val="lgDash"/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100" b="1" dirty="0"/>
              <a:t>Top Row:</a:t>
            </a:r>
            <a:r>
              <a:rPr lang="en-IN" sz="1100" dirty="0"/>
              <a:t> Port 1 active, Port 2 terminated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100" b="1" dirty="0"/>
              <a:t>Bottom Row:</a:t>
            </a:r>
            <a:r>
              <a:rPr lang="en-IN" sz="1100" dirty="0"/>
              <a:t> Port 2 active, Port 1 terminated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100" dirty="0"/>
              <a:t>Left: Current Distribution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100" dirty="0"/>
              <a:t>Right: 2D Radiation Pattern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77A721-3C26-E42C-D78F-8ED74B83BD04}"/>
              </a:ext>
            </a:extLst>
          </p:cNvPr>
          <p:cNvSpPr txBox="1"/>
          <p:nvPr/>
        </p:nvSpPr>
        <p:spPr>
          <a:xfrm>
            <a:off x="1209859" y="4771905"/>
            <a:ext cx="7262599" cy="276999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200" b="1" dirty="0"/>
              <a:t>Surface Current Distribution and Radiation Patterns at 5.8 GHz for Port 1 and Port 2 Excitation</a:t>
            </a:r>
            <a:endParaRPr lang="en-IN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A3A249-5C7D-6913-C7E3-C8F7DF3D6815}"/>
              </a:ext>
            </a:extLst>
          </p:cNvPr>
          <p:cNvSpPr txBox="1"/>
          <p:nvPr/>
        </p:nvSpPr>
        <p:spPr>
          <a:xfrm>
            <a:off x="6060077" y="1857194"/>
            <a:ext cx="3314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/>
              <a:t>Port 1 vs Port 2 Excitation at 5.8 GHz</a:t>
            </a:r>
            <a:endParaRPr lang="en-IN" sz="1200" b="1" dirty="0"/>
          </a:p>
        </p:txBody>
      </p:sp>
      <p:pic>
        <p:nvPicPr>
          <p:cNvPr id="3" name="Picture 2" descr="A logo with a circle with a circle with a circle with a circle with a circle with a circle with a circle with a circle with a circle with a circle with a circle with a circle with&#10;&#10;AI-generated content may be incorrect.">
            <a:extLst>
              <a:ext uri="{FF2B5EF4-FFF2-40B4-BE49-F238E27FC236}">
                <a16:creationId xmlns:a16="http://schemas.microsoft.com/office/drawing/2014/main" id="{DE30A793-2572-E979-3FA2-2E08618FD6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431" y="4842994"/>
            <a:ext cx="297869" cy="2913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2955FA-A8D4-9850-4DB4-E7AC402F53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88" y="1231260"/>
            <a:ext cx="2944489" cy="152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94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6D1204DE-1342-AC9D-078B-A0513D23B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>
            <a:extLst>
              <a:ext uri="{FF2B5EF4-FFF2-40B4-BE49-F238E27FC236}">
                <a16:creationId xmlns:a16="http://schemas.microsoft.com/office/drawing/2014/main" id="{83D1FD94-FCCE-E1C2-AE19-E201401082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73763"/>
                </a:solidFill>
              </a:rPr>
              <a:t>Results</a:t>
            </a:r>
            <a:endParaRPr dirty="0">
              <a:solidFill>
                <a:srgbClr val="073763"/>
              </a:solidFill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924F4748-1AE3-B73A-77A5-9A2333917B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88" name="Google Shape;88;p16" title="iiitdm logo.png">
            <a:extLst>
              <a:ext uri="{FF2B5EF4-FFF2-40B4-BE49-F238E27FC236}">
                <a16:creationId xmlns:a16="http://schemas.microsoft.com/office/drawing/2014/main" id="{C91C6E1D-932B-5782-F149-D72C3655016D}"/>
              </a:ext>
            </a:extLst>
          </p:cNvPr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8213200" y="154851"/>
            <a:ext cx="732350" cy="7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 title="logo1_black.png">
            <a:extLst>
              <a:ext uri="{FF2B5EF4-FFF2-40B4-BE49-F238E27FC236}">
                <a16:creationId xmlns:a16="http://schemas.microsoft.com/office/drawing/2014/main" id="{5C5CD27B-2A0D-5D7D-1E98-9440A1265F7B}"/>
              </a:ext>
            </a:extLst>
          </p:cNvPr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95100" y="4631437"/>
            <a:ext cx="930724" cy="4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3B08DA-7F6A-D2AA-2001-95E8AA5CDED7}"/>
              </a:ext>
            </a:extLst>
          </p:cNvPr>
          <p:cNvSpPr txBox="1"/>
          <p:nvPr/>
        </p:nvSpPr>
        <p:spPr>
          <a:xfrm>
            <a:off x="5817972" y="2242852"/>
            <a:ext cx="3098791" cy="1330557"/>
          </a:xfrm>
          <a:prstGeom prst="rect">
            <a:avLst/>
          </a:prstGeom>
          <a:noFill/>
          <a:ln w="12700">
            <a:solidFill>
              <a:srgbClr val="A8CDA8"/>
            </a:solidFill>
            <a:prstDash val="lgDash"/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100" b="1" dirty="0"/>
              <a:t>Top Row:</a:t>
            </a:r>
            <a:r>
              <a:rPr lang="en-IN" sz="1100" dirty="0"/>
              <a:t> Port 1 active, Port 2 terminated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100" b="1" dirty="0"/>
              <a:t>Bottom Row:</a:t>
            </a:r>
            <a:r>
              <a:rPr lang="en-IN" sz="1100" dirty="0"/>
              <a:t> Port 2 active, Port 1 terminated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100" dirty="0"/>
              <a:t>Left: Current Distribution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100" dirty="0"/>
              <a:t>Right: 2D Radiation Pattern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1F39E9-B90A-C3BA-44FA-C18A6FDE2949}"/>
              </a:ext>
            </a:extLst>
          </p:cNvPr>
          <p:cNvSpPr txBox="1"/>
          <p:nvPr/>
        </p:nvSpPr>
        <p:spPr>
          <a:xfrm>
            <a:off x="869493" y="4811612"/>
            <a:ext cx="7465790" cy="276999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200" b="1" dirty="0"/>
              <a:t>Surface Current Distribution and Radiation Patterns at 10.56 GHz for Port 1 and Port 2 Excitation</a:t>
            </a:r>
            <a:endParaRPr lang="en-IN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48F2C2-7558-96B9-F8AE-0A382EA1DF3D}"/>
              </a:ext>
            </a:extLst>
          </p:cNvPr>
          <p:cNvSpPr txBox="1"/>
          <p:nvPr/>
        </p:nvSpPr>
        <p:spPr>
          <a:xfrm>
            <a:off x="5899794" y="1918290"/>
            <a:ext cx="33143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/>
              <a:t>Port 1 vs Port 2 Excitation at </a:t>
            </a:r>
            <a:r>
              <a:rPr lang="en-IN" sz="1200" b="1" dirty="0"/>
              <a:t>10.56 GHz</a:t>
            </a:r>
          </a:p>
          <a:p>
            <a:endParaRPr lang="en-IN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C677C5-4CD5-B88A-A120-D0A5F70961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28899"/>
            <a:ext cx="3205881" cy="1597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CFCDD7-7559-4B8F-C7D1-33E29FB22D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2837818"/>
            <a:ext cx="3185331" cy="1584934"/>
          </a:xfrm>
          <a:prstGeom prst="rect">
            <a:avLst/>
          </a:prstGeom>
        </p:spPr>
      </p:pic>
      <p:pic>
        <p:nvPicPr>
          <p:cNvPr id="8" name="Picture 7" descr="A graph of a graph&#10;&#10;AI-generated content may be incorrect.">
            <a:extLst>
              <a:ext uri="{FF2B5EF4-FFF2-40B4-BE49-F238E27FC236}">
                <a16:creationId xmlns:a16="http://schemas.microsoft.com/office/drawing/2014/main" id="{AEA0D830-A736-557F-EB45-A03645FFB19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692"/>
          <a:stretch/>
        </p:blipFill>
        <p:spPr>
          <a:xfrm>
            <a:off x="3744558" y="2851969"/>
            <a:ext cx="1846437" cy="1648995"/>
          </a:xfrm>
          <a:prstGeom prst="rect">
            <a:avLst/>
          </a:prstGeom>
        </p:spPr>
      </p:pic>
      <p:pic>
        <p:nvPicPr>
          <p:cNvPr id="11" name="Picture 10" descr="A graph of a graph&#10;&#10;AI-generated content may be incorrect.">
            <a:extLst>
              <a:ext uri="{FF2B5EF4-FFF2-40B4-BE49-F238E27FC236}">
                <a16:creationId xmlns:a16="http://schemas.microsoft.com/office/drawing/2014/main" id="{3194C48D-A453-A8D0-82C7-DAE6CEF20D4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6494"/>
          <a:stretch/>
        </p:blipFill>
        <p:spPr>
          <a:xfrm>
            <a:off x="3744558" y="1135974"/>
            <a:ext cx="1719650" cy="1597745"/>
          </a:xfrm>
          <a:prstGeom prst="rect">
            <a:avLst/>
          </a:prstGeom>
        </p:spPr>
      </p:pic>
      <p:pic>
        <p:nvPicPr>
          <p:cNvPr id="2" name="Picture 1" descr="A logo with a circle with a circle with a circle with a circle with a circle with a circle with a circle with a circle with a circle with a circle with a circle with a circle with&#10;&#10;AI-generated content may be incorrect.">
            <a:extLst>
              <a:ext uri="{FF2B5EF4-FFF2-40B4-BE49-F238E27FC236}">
                <a16:creationId xmlns:a16="http://schemas.microsoft.com/office/drawing/2014/main" id="{83E76614-5AED-5A75-1373-0446FCDE1B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3688" y="4826611"/>
            <a:ext cx="331373" cy="3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29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37A722B5-3523-4893-EDA7-B878BA699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>
            <a:extLst>
              <a:ext uri="{FF2B5EF4-FFF2-40B4-BE49-F238E27FC236}">
                <a16:creationId xmlns:a16="http://schemas.microsoft.com/office/drawing/2014/main" id="{D9A2C2E9-F5DE-446D-F9FD-89EACD8112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73763"/>
                </a:solidFill>
              </a:rPr>
              <a:t>Results</a:t>
            </a:r>
            <a:endParaRPr dirty="0">
              <a:solidFill>
                <a:srgbClr val="073763"/>
              </a:solidFill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320EC80C-557A-7817-A0AF-09C4534AE2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88" name="Google Shape;88;p16" title="iiitdm logo.png">
            <a:extLst>
              <a:ext uri="{FF2B5EF4-FFF2-40B4-BE49-F238E27FC236}">
                <a16:creationId xmlns:a16="http://schemas.microsoft.com/office/drawing/2014/main" id="{1ECE246F-6FD6-0DFE-C3D8-78B7C0705937}"/>
              </a:ext>
            </a:extLst>
          </p:cNvPr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8213200" y="154851"/>
            <a:ext cx="732350" cy="7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 title="logo1_black.png">
            <a:extLst>
              <a:ext uri="{FF2B5EF4-FFF2-40B4-BE49-F238E27FC236}">
                <a16:creationId xmlns:a16="http://schemas.microsoft.com/office/drawing/2014/main" id="{9C8E2BDF-6134-F752-5851-3CF508F94047}"/>
              </a:ext>
            </a:extLst>
          </p:cNvPr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95100" y="4631437"/>
            <a:ext cx="930724" cy="4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B73AB1-A2BA-F511-82C0-F2E5A501BA33}"/>
              </a:ext>
            </a:extLst>
          </p:cNvPr>
          <p:cNvSpPr txBox="1"/>
          <p:nvPr/>
        </p:nvSpPr>
        <p:spPr>
          <a:xfrm>
            <a:off x="2228589" y="3241465"/>
            <a:ext cx="4922374" cy="276999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1" dirty="0"/>
              <a:t>Current vectors at (a)4.1GHz    (b) at 5.8GHz </a:t>
            </a:r>
            <a:r>
              <a:rPr lang="en-IN" sz="1200" b="1" dirty="0"/>
              <a:t>for Port 1  Excitation</a:t>
            </a:r>
            <a:endParaRPr lang="en-IN" sz="1200" dirty="0"/>
          </a:p>
        </p:txBody>
      </p:sp>
      <p:pic>
        <p:nvPicPr>
          <p:cNvPr id="2" name="Picture 1" descr="A logo with a circle with a circle with a circle with a circle with a circle with a circle with a circle with a circle with a circle with a circle with a circle with a circle with&#10;&#10;AI-generated content may be incorrect.">
            <a:extLst>
              <a:ext uri="{FF2B5EF4-FFF2-40B4-BE49-F238E27FC236}">
                <a16:creationId xmlns:a16="http://schemas.microsoft.com/office/drawing/2014/main" id="{DFFB9B89-D66F-1415-527F-A44F27524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092" y="4796066"/>
            <a:ext cx="345699" cy="338085"/>
          </a:xfrm>
          <a:prstGeom prst="rect">
            <a:avLst/>
          </a:prstGeom>
        </p:spPr>
      </p:pic>
      <p:pic>
        <p:nvPicPr>
          <p:cNvPr id="1026" name="Picture 307">
            <a:extLst>
              <a:ext uri="{FF2B5EF4-FFF2-40B4-BE49-F238E27FC236}">
                <a16:creationId xmlns:a16="http://schemas.microsoft.com/office/drawing/2014/main" id="{8D479B12-B312-3812-CC99-8F35C1FA5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59" y="1167101"/>
            <a:ext cx="3604289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08">
            <a:extLst>
              <a:ext uri="{FF2B5EF4-FFF2-40B4-BE49-F238E27FC236}">
                <a16:creationId xmlns:a16="http://schemas.microsoft.com/office/drawing/2014/main" id="{11CE4CFD-C53F-377C-DEDC-8B29D3E13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701" y="1175050"/>
            <a:ext cx="3604289" cy="2019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200D2F-4626-EA83-25D7-85642034F7FA}"/>
              </a:ext>
            </a:extLst>
          </p:cNvPr>
          <p:cNvSpPr txBox="1"/>
          <p:nvPr/>
        </p:nvSpPr>
        <p:spPr>
          <a:xfrm>
            <a:off x="2029522" y="3703616"/>
            <a:ext cx="5754204" cy="954107"/>
          </a:xfrm>
          <a:prstGeom prst="rect">
            <a:avLst/>
          </a:prstGeom>
          <a:noFill/>
          <a:ln w="19050">
            <a:solidFill>
              <a:srgbClr val="FFC000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US" dirty="0"/>
              <a:t>When Port 1 is active, the stub and nearby SRRs capture part of the surface current and redirect it with a phase shift, altering the electric field direction. Importantly, there is no direct current flow to Port 2, so isolation is maintained while enabling polarization diversity.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4173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Conclusions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06" name="Google Shape;106;p18" title="iiitdm logo.png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8213200" y="154851"/>
            <a:ext cx="732350" cy="7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 title="logo1_black.png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95100" y="4631437"/>
            <a:ext cx="930724" cy="45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logo with a circle with a circle with a circle with a circle with a circle with a circle with a circle with a circle with a circle with a circle with a circle with a circle with&#10;&#10;AI-generated content may be incorrect.">
            <a:extLst>
              <a:ext uri="{FF2B5EF4-FFF2-40B4-BE49-F238E27FC236}">
                <a16:creationId xmlns:a16="http://schemas.microsoft.com/office/drawing/2014/main" id="{9EF5F471-39E2-F94E-4EB2-8B88871BD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200" y="4591709"/>
            <a:ext cx="548700" cy="5366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404FE1-23B6-94B2-8B29-A43B6CC850A6}"/>
              </a:ext>
            </a:extLst>
          </p:cNvPr>
          <p:cNvSpPr txBox="1"/>
          <p:nvPr/>
        </p:nvSpPr>
        <p:spPr>
          <a:xfrm>
            <a:off x="735680" y="1307899"/>
            <a:ext cx="7087376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paper presents a Wide Band MIMO antenna inspired by metamaterial split ring resonators. Simulation results show that the antenna performs well for real-time wireless communication.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It offers good isolation below –15 dB, a simple structure, and is easy to fabricate. In future work.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design will be further developed to achieve a flexible antenna structure for UWB application</a:t>
            </a:r>
          </a:p>
          <a:p>
            <a:pPr algn="just"/>
            <a:endParaRPr lang="en-I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References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342900">
              <a:lnSpc>
                <a:spcPct val="120000"/>
              </a:lnSpc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Kumar, J. P., and G. Karunakar. "Ultra wideband MIMO notched antenna for WLAN and mobile applications."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Journal of Pure and Applied Mathematics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118.9 (2018): 929-934.</a:t>
            </a:r>
          </a:p>
          <a:p>
            <a:pPr marL="342900">
              <a:lnSpc>
                <a:spcPct val="120000"/>
              </a:lnSpc>
            </a:pP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Kumar, J. Prasanth, and G. Karunakar. "Circular slotted ring shaped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mimo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antenna for ultra wideband applications." </a:t>
            </a:r>
            <a:r>
              <a:rPr lang="en-I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2018 IEEE International Conference on Computational Intelligence and Computing Research (ICCIC)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2018.</a:t>
            </a:r>
          </a:p>
          <a:p>
            <a:pPr marL="342900">
              <a:lnSpc>
                <a:spcPct val="120000"/>
              </a:lnSpc>
            </a:pP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Rao, M. Venkateswara, et al. "Metamaterial inspired quad band circularly polarized antenna for WLAN/ISM/Bluetooth/WiMAX and satellite communication applications." </a:t>
            </a:r>
            <a:r>
              <a:rPr lang="en-I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AEU-International Journal of Electronics and Communications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97 (2018): 229-241.</a:t>
            </a:r>
          </a:p>
          <a:p>
            <a:pPr marL="342900">
              <a:lnSpc>
                <a:spcPct val="120000"/>
              </a:lnSpc>
            </a:pPr>
            <a:r>
              <a:rPr lang="en-US" dirty="0"/>
              <a:t>Tiwari, Rakesh N., et al. "Compact circularly polarized MIMO printed antenna with novel ground structure for wideband applications." International Journal of RF and Microwave Computer‐Aided Engineering 31.8 (2021): e22737.</a:t>
            </a:r>
          </a:p>
          <a:p>
            <a:pPr marL="342900">
              <a:lnSpc>
                <a:spcPct val="120000"/>
              </a:lnSpc>
            </a:pPr>
            <a:r>
              <a:rPr lang="en-US" dirty="0"/>
              <a:t>Chen, Hsiang </a:t>
            </a:r>
            <a:r>
              <a:rPr lang="en-US" dirty="0" err="1"/>
              <a:t>Nerng</a:t>
            </a:r>
            <a:r>
              <a:rPr lang="en-US" dirty="0"/>
              <a:t>, Jeong-Moon Song, and Jung-Dong Park. "A compact circularly polarized MIMO dielectric resonator antenna over electromagnetic band-gap surface for 5G applications." IEEE Access 7 (2019): 140889-140898. </a:t>
            </a:r>
            <a:endParaRPr lang="en-IN" dirty="0"/>
          </a:p>
          <a:p>
            <a:pPr marL="342900">
              <a:lnSpc>
                <a:spcPct val="120000"/>
              </a:lnSpc>
            </a:pPr>
            <a:r>
              <a:rPr lang="en-IN" dirty="0"/>
              <a:t>Sahu, Nikesh Kumar, Gourab Das, and Ravi Kumar </a:t>
            </a:r>
            <a:r>
              <a:rPr lang="en-IN" dirty="0" err="1"/>
              <a:t>Gangwar</a:t>
            </a:r>
            <a:r>
              <a:rPr lang="en-IN" dirty="0"/>
              <a:t>. "L‐shaped dielectric resonator based circularly polarized multi‐input‐multi‐output (MIMO) antenna for wireless local area network (WLAN) applications." International Journal of RF and Microwave Computer‐Aided Engineering 28.9 (2018): e21426.</a:t>
            </a:r>
          </a:p>
          <a:p>
            <a:pPr marL="342900">
              <a:lnSpc>
                <a:spcPct val="120000"/>
              </a:lnSpc>
            </a:pPr>
            <a:r>
              <a:rPr lang="en-US" dirty="0"/>
              <a:t>Khan, Ijaz, et al. "Designed circularly polarized two-port microstrip MIMO antenna for WLAN applications." Applied sciences 12.3 (2022): 1068.</a:t>
            </a:r>
            <a:endParaRPr lang="en-IN" dirty="0"/>
          </a:p>
          <a:p>
            <a:pPr marL="342900"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>
              <a:buFont typeface="+mj-lt"/>
              <a:buAutoNum type="arabicPeriod"/>
            </a:pP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Google Shape;11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15" name="Google Shape;115;p19" title="iiitdm logo.png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8213200" y="154851"/>
            <a:ext cx="732350" cy="7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 title="logo1_black.png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95100" y="4631437"/>
            <a:ext cx="930724" cy="45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logo with a circle with a circle with a circle with a circle with a circle with a circle with a circle with a circle with a circle with a circle with a circle with a circle with&#10;&#10;AI-generated content may be incorrect.">
            <a:extLst>
              <a:ext uri="{FF2B5EF4-FFF2-40B4-BE49-F238E27FC236}">
                <a16:creationId xmlns:a16="http://schemas.microsoft.com/office/drawing/2014/main" id="{1A98F52A-974A-0661-8D14-4B1DA7A0A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200" y="4568875"/>
            <a:ext cx="548700" cy="5366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ACE772-B0A1-994D-EFFE-0184305B4123}"/>
              </a:ext>
            </a:extLst>
          </p:cNvPr>
          <p:cNvSpPr txBox="1"/>
          <p:nvPr/>
        </p:nvSpPr>
        <p:spPr>
          <a:xfrm>
            <a:off x="2645664" y="2156251"/>
            <a:ext cx="4303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rgbClr val="7030A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380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73763"/>
                </a:solidFill>
              </a:rPr>
              <a:t>Abstaract</a:t>
            </a:r>
            <a:endParaRPr dirty="0">
              <a:solidFill>
                <a:srgbClr val="073763"/>
              </a:solidFill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This work presents a dual-band MIMO antenna inspired by metamaterial techniques. The proposed antenna consists of two identical strip-shaped elements placed orthogonally to achieve polarization diversity. Simulation results show that the antenna operates efficiently in the wideband range from   4.05 GHz to 10.6 GHz.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The influence of metamaterials significantly improves performance, achieving a transmission coefficient below -15 dB.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Due to its wide bandwidth and compact design, the antenna is a strong candidate for future wireless technologies, including beyond 5G applications.</a:t>
            </a:r>
          </a:p>
        </p:txBody>
      </p:sp>
      <p:pic>
        <p:nvPicPr>
          <p:cNvPr id="69" name="Google Shape;69;p14" title="iiitdm logo.png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8213200" y="154851"/>
            <a:ext cx="732350" cy="7300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71" name="Google Shape;71;p14" title="logo1_black.png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95100" y="4631437"/>
            <a:ext cx="930724" cy="45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logo with a circle with a circle with a circle with a circle with a circle with a circle with a circle with a circle with a circle with a circle with a circle with a circle with&#10;&#10;AI-generated content may be incorrect.">
            <a:extLst>
              <a:ext uri="{FF2B5EF4-FFF2-40B4-BE49-F238E27FC236}">
                <a16:creationId xmlns:a16="http://schemas.microsoft.com/office/drawing/2014/main" id="{80AEBD40-7CA6-0F5E-B674-A99A4D3DE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200" y="4568875"/>
            <a:ext cx="548700" cy="5366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E3504525-9FAB-7A94-F331-8930BF72F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6D420F14-9990-8E7B-C7FD-A25D02A9D6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Motivation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68" name="Google Shape;68;p14">
            <a:extLst>
              <a:ext uri="{FF2B5EF4-FFF2-40B4-BE49-F238E27FC236}">
                <a16:creationId xmlns:a16="http://schemas.microsoft.com/office/drawing/2014/main" id="{819E8ED3-07A6-1E55-7B60-83A58E820F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 algn="just">
              <a:spcAft>
                <a:spcPts val="1200"/>
              </a:spcAft>
            </a:pPr>
            <a:r>
              <a:rPr lang="en-US" sz="1400" dirty="0"/>
              <a:t>Our main motivation is to design a compact and efficient MIMO antenna that can operate over a Wide Band</a:t>
            </a:r>
            <a:r>
              <a:rPr lang="en-US" sz="1400" b="1" dirty="0"/>
              <a:t> </a:t>
            </a:r>
            <a:r>
              <a:rPr lang="en-US" sz="1400" dirty="0"/>
              <a:t>frequencies</a:t>
            </a:r>
            <a:r>
              <a:rPr lang="en-US" sz="1400" b="1" dirty="0"/>
              <a:t> </a:t>
            </a:r>
            <a:r>
              <a:rPr lang="en-US" sz="1400" dirty="0"/>
              <a:t>making it useful for various wireless technologies like 5G, Wi-Fi, Bluetooth.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-US" sz="1400" dirty="0"/>
              <a:t>Solution: WB + MIMO </a:t>
            </a:r>
            <a:r>
              <a:rPr lang="en-US" sz="1400" dirty="0">
                <a:sym typeface="Wingdings" panose="05000000000000000000" pitchFamily="2" charset="2"/>
              </a:rPr>
              <a:t> Higher Capacity, Reduced fading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-US" sz="1400" dirty="0">
                <a:sym typeface="Wingdings" panose="05000000000000000000" pitchFamily="2" charset="2"/>
              </a:rPr>
              <a:t>Goal to design a MIMO antenna with metamaterial structure for WB applications.</a:t>
            </a:r>
            <a:endParaRPr lang="en-US" sz="1400" dirty="0"/>
          </a:p>
        </p:txBody>
      </p:sp>
      <p:pic>
        <p:nvPicPr>
          <p:cNvPr id="69" name="Google Shape;69;p14" title="iiitdm logo.png">
            <a:extLst>
              <a:ext uri="{FF2B5EF4-FFF2-40B4-BE49-F238E27FC236}">
                <a16:creationId xmlns:a16="http://schemas.microsoft.com/office/drawing/2014/main" id="{0BF2A7CF-DB0C-7929-78CB-E195D2AB8B7E}"/>
              </a:ext>
            </a:extLst>
          </p:cNvPr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8213200" y="154851"/>
            <a:ext cx="732350" cy="7300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>
            <a:extLst>
              <a:ext uri="{FF2B5EF4-FFF2-40B4-BE49-F238E27FC236}">
                <a16:creationId xmlns:a16="http://schemas.microsoft.com/office/drawing/2014/main" id="{07DCBC16-C56A-9712-5645-A13F2794324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71" name="Google Shape;71;p14" title="logo1_black.png">
            <a:extLst>
              <a:ext uri="{FF2B5EF4-FFF2-40B4-BE49-F238E27FC236}">
                <a16:creationId xmlns:a16="http://schemas.microsoft.com/office/drawing/2014/main" id="{7C0E61D9-5BD1-D3EA-A467-48B5D233FEC6}"/>
              </a:ext>
            </a:extLst>
          </p:cNvPr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95100" y="4631437"/>
            <a:ext cx="930724" cy="45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logo with a circle with a circle with a circle with a circle with a circle with a circle with a circle with a circle with a circle with a circle with a circle with a circle with&#10;&#10;AI-generated content may be incorrect.">
            <a:extLst>
              <a:ext uri="{FF2B5EF4-FFF2-40B4-BE49-F238E27FC236}">
                <a16:creationId xmlns:a16="http://schemas.microsoft.com/office/drawing/2014/main" id="{A9A28A04-CABD-64A6-5F51-E5C10D8DB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108" y="4568875"/>
            <a:ext cx="548700" cy="53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95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73763"/>
                </a:solidFill>
              </a:rPr>
              <a:t>Related Work</a:t>
            </a:r>
            <a:endParaRPr dirty="0">
              <a:solidFill>
                <a:srgbClr val="073763"/>
              </a:solidFill>
            </a:endParaRPr>
          </a:p>
        </p:txBody>
      </p:sp>
      <p:pic>
        <p:nvPicPr>
          <p:cNvPr id="78" name="Google Shape;78;p15" title="iiitdm logo.png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8213200" y="154851"/>
            <a:ext cx="732350" cy="7300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80" name="Google Shape;80;p15" title="logo1_black.png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95100" y="4631437"/>
            <a:ext cx="930724" cy="4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792E1F-9FF8-6680-19E0-7B6A987A0383}"/>
              </a:ext>
            </a:extLst>
          </p:cNvPr>
          <p:cNvSpPr txBox="1"/>
          <p:nvPr/>
        </p:nvSpPr>
        <p:spPr>
          <a:xfrm>
            <a:off x="911129" y="1017725"/>
            <a:ext cx="7561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/>
              <a:t>Ultra-Wide Band MIMO Notched Antenna for WLAN and Mobile Applications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2D88FD-634B-2661-46D6-74729F28F8DF}"/>
              </a:ext>
            </a:extLst>
          </p:cNvPr>
          <p:cNvSpPr txBox="1"/>
          <p:nvPr/>
        </p:nvSpPr>
        <p:spPr>
          <a:xfrm>
            <a:off x="311700" y="1307899"/>
            <a:ext cx="6600595" cy="3361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100" b="1" dirty="0"/>
              <a:t>Antenna Design Highlights</a:t>
            </a:r>
            <a:endParaRPr lang="en-US" sz="1100" b="1" dirty="0"/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100" dirty="0"/>
              <a:t>Type: Dual-element MIMO antenna with notch for WiMAX rejection.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100" dirty="0"/>
              <a:t>Size: 26 mm x 40 mm (FR-4 substrate, 1.6 mm thick).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100" dirty="0"/>
              <a:t>Structure: Rectangular patch + triangle top + defected ground with stubs.</a:t>
            </a:r>
          </a:p>
          <a:p>
            <a:pPr>
              <a:lnSpc>
                <a:spcPct val="150000"/>
              </a:lnSpc>
            </a:pPr>
            <a:r>
              <a:rPr lang="en-IN" sz="1100" b="1" dirty="0"/>
              <a:t>Frequency Range and Performance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IN" sz="1100" dirty="0"/>
              <a:t>Operates in 3.1 GHz to 10.6 GHz → Ultra-Wideband (UWB).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IN" sz="1100" dirty="0"/>
              <a:t>Notch band (WiMAX rejection) at 3.0 – 4.2 GHz.</a:t>
            </a:r>
          </a:p>
          <a:p>
            <a:pPr>
              <a:lnSpc>
                <a:spcPct val="150000"/>
              </a:lnSpc>
            </a:pPr>
            <a:r>
              <a:rPr lang="en-US" sz="1100" b="1" dirty="0"/>
              <a:t>Working Mechanism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Dual-antenna system on a single substrate with partial ground and defected ground structure (DGS) for reduced coupling.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Stub connections help maintain low isolation.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Polarization diversity: One port excitation doesn’t impact the other → independent MIMO performance.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Radiation patterns show dipole-like shape at 5 GHz and quasi-omnidirectional at higher frequencies.</a:t>
            </a:r>
            <a:endParaRPr lang="en-IN" sz="1100" dirty="0"/>
          </a:p>
        </p:txBody>
      </p:sp>
      <p:sp>
        <p:nvSpPr>
          <p:cNvPr id="38" name="AutoShape 3" descr="Pace Institute of Technology and Sciences: Courses, Admission 2025, Fees,  Scholarship, Placements, Ranking">
            <a:extLst>
              <a:ext uri="{FF2B5EF4-FFF2-40B4-BE49-F238E27FC236}">
                <a16:creationId xmlns:a16="http://schemas.microsoft.com/office/drawing/2014/main" id="{D68A6F2D-1A72-66D7-B145-57B264FB9A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0" name="Picture 39" descr="A logo with a circle with a circle with a circle with a circle with a circle with a circle with a circle with a circle with a circle with a circle with a circle with a circle with&#10;&#10;AI-generated content may be incorrect.">
            <a:extLst>
              <a:ext uri="{FF2B5EF4-FFF2-40B4-BE49-F238E27FC236}">
                <a16:creationId xmlns:a16="http://schemas.microsoft.com/office/drawing/2014/main" id="{73DB4586-37C5-EAFF-34A7-C0E0CAE22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4351" y="4585494"/>
            <a:ext cx="548700" cy="5366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AD9110-60F3-A2B5-FB57-451045382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197" y="1379745"/>
            <a:ext cx="2593481" cy="19054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10AA4B-0064-5C8F-4997-F2648A0AC889}"/>
              </a:ext>
            </a:extLst>
          </p:cNvPr>
          <p:cNvSpPr txBox="1"/>
          <p:nvPr/>
        </p:nvSpPr>
        <p:spPr>
          <a:xfrm>
            <a:off x="7061871" y="4546670"/>
            <a:ext cx="1261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/>
              <a:t>S parameters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DA966-B913-5FFB-8A90-8F31642CABD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8385"/>
          <a:stretch/>
        </p:blipFill>
        <p:spPr>
          <a:xfrm>
            <a:off x="6912295" y="3286819"/>
            <a:ext cx="2231705" cy="13111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>
          <a:extLst>
            <a:ext uri="{FF2B5EF4-FFF2-40B4-BE49-F238E27FC236}">
              <a16:creationId xmlns:a16="http://schemas.microsoft.com/office/drawing/2014/main" id="{DAD520BA-885E-3B34-2366-1207AA587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C7FEDB04-57E8-86B3-395A-0D517FDD7B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73763"/>
                </a:solidFill>
              </a:rPr>
              <a:t>Related Work</a:t>
            </a:r>
            <a:endParaRPr dirty="0">
              <a:solidFill>
                <a:srgbClr val="073763"/>
              </a:solidFill>
            </a:endParaRPr>
          </a:p>
        </p:txBody>
      </p:sp>
      <p:pic>
        <p:nvPicPr>
          <p:cNvPr id="78" name="Google Shape;78;p15" title="iiitdm logo.png">
            <a:extLst>
              <a:ext uri="{FF2B5EF4-FFF2-40B4-BE49-F238E27FC236}">
                <a16:creationId xmlns:a16="http://schemas.microsoft.com/office/drawing/2014/main" id="{A5211810-CA62-6CFB-ADFA-3E8B3D7CE204}"/>
              </a:ext>
            </a:extLst>
          </p:cNvPr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8213200" y="154851"/>
            <a:ext cx="732350" cy="7300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B11FE919-CD62-266A-7E7B-E823C5E0E57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80" name="Google Shape;80;p15" title="logo1_black.png">
            <a:extLst>
              <a:ext uri="{FF2B5EF4-FFF2-40B4-BE49-F238E27FC236}">
                <a16:creationId xmlns:a16="http://schemas.microsoft.com/office/drawing/2014/main" id="{56C11164-AE19-BA1C-E6B6-95797FAD7D5C}"/>
              </a:ext>
            </a:extLst>
          </p:cNvPr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22842" y="4664935"/>
            <a:ext cx="930724" cy="4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D6FB51-EA43-6970-7A56-58829D5F7545}"/>
              </a:ext>
            </a:extLst>
          </p:cNvPr>
          <p:cNvSpPr txBox="1"/>
          <p:nvPr/>
        </p:nvSpPr>
        <p:spPr>
          <a:xfrm>
            <a:off x="1645203" y="1016452"/>
            <a:ext cx="5494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Metamaterial Inspired Quad Band Circularly Polarized Antenna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AB3D83-7C37-0DEC-4219-FC30EC55C33D}"/>
              </a:ext>
            </a:extLst>
          </p:cNvPr>
          <p:cNvSpPr txBox="1"/>
          <p:nvPr/>
        </p:nvSpPr>
        <p:spPr>
          <a:xfrm>
            <a:off x="5192643" y="4501440"/>
            <a:ext cx="1529056" cy="276999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b="1" dirty="0"/>
              <a:t>Antenna Iterations</a:t>
            </a:r>
            <a:endParaRPr lang="en-IN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AutoShape 3" descr="Pace Institute of Technology and Sciences: Courses, Admission 2025, Fees,  Scholarship, Placements, Ranking">
            <a:extLst>
              <a:ext uri="{FF2B5EF4-FFF2-40B4-BE49-F238E27FC236}">
                <a16:creationId xmlns:a16="http://schemas.microsoft.com/office/drawing/2014/main" id="{57AD6338-2CF7-3949-0CAE-B95B666240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0" name="Picture 39" descr="A logo with a circle with a circle with a circle with a circle with a circle with a circle with a circle with a circle with a circle with a circle with a circle with a circle with&#10;&#10;AI-generated content may be incorrect.">
            <a:extLst>
              <a:ext uri="{FF2B5EF4-FFF2-40B4-BE49-F238E27FC236}">
                <a16:creationId xmlns:a16="http://schemas.microsoft.com/office/drawing/2014/main" id="{D1CC1AD6-1CB8-74F5-B98C-5AC3C4836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4351" y="4585494"/>
            <a:ext cx="548700" cy="5366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D69EB-2357-C35E-596B-F05821D60D68}"/>
              </a:ext>
            </a:extLst>
          </p:cNvPr>
          <p:cNvSpPr txBox="1"/>
          <p:nvPr/>
        </p:nvSpPr>
        <p:spPr>
          <a:xfrm>
            <a:off x="394141" y="1194058"/>
            <a:ext cx="6119451" cy="3269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b="1" dirty="0"/>
              <a:t>Antenna Design Highlights</a:t>
            </a:r>
            <a:endParaRPr lang="en-US" sz="1100" b="1" dirty="0"/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100" dirty="0"/>
              <a:t>Type: CPW-fed quad-band antenna.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100" dirty="0"/>
              <a:t>Substrate: FR-4 (</a:t>
            </a:r>
            <a:r>
              <a:rPr lang="el-GR" sz="1100" dirty="0"/>
              <a:t>ε</a:t>
            </a:r>
            <a:r>
              <a:rPr lang="en-US" sz="1100" dirty="0"/>
              <a:t>r = 4.4), size: 32 mm × 38 mm × 1.6 mm.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100" dirty="0"/>
              <a:t>Feeding Technique: Coplanar Waveguide (CPW).</a:t>
            </a:r>
          </a:p>
          <a:p>
            <a:pPr>
              <a:lnSpc>
                <a:spcPct val="150000"/>
              </a:lnSpc>
              <a:buNone/>
            </a:pPr>
            <a:r>
              <a:rPr lang="en-IN" b="1" dirty="0"/>
              <a:t>Frequency Bands Covered:</a:t>
            </a:r>
            <a:endParaRPr lang="en-IN" dirty="0"/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IN" sz="1100" dirty="0"/>
              <a:t>2.4 GHz (WLAN/ISM/Bluetooth)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IN" sz="1100" dirty="0"/>
              <a:t>3.35 GHz (WiMAX)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IN" sz="1100" dirty="0"/>
              <a:t>5.8 GHz (High-Speed Wireless)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IN" sz="1100" dirty="0"/>
              <a:t>7.25–8.5 GHz (Satellite communication: X-band &amp; ITU band)</a:t>
            </a:r>
          </a:p>
          <a:p>
            <a:pPr>
              <a:lnSpc>
                <a:spcPct val="150000"/>
              </a:lnSpc>
              <a:buNone/>
            </a:pPr>
            <a:r>
              <a:rPr lang="en-US" sz="1200" b="1" dirty="0"/>
              <a:t>Working Mechanism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SRR/CSRR enhances bandwidth &amp; circular polarization.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Each iteration of design improves gain, adds CP bands.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D7F706-57A8-44F6-0427-73B9079984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7928" y="1403230"/>
            <a:ext cx="2578638" cy="2981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D0304C-FBCA-A110-027A-9758682C70A1}"/>
              </a:ext>
            </a:extLst>
          </p:cNvPr>
          <p:cNvSpPr txBox="1"/>
          <p:nvPr/>
        </p:nvSpPr>
        <p:spPr>
          <a:xfrm>
            <a:off x="7643979" y="4145749"/>
            <a:ext cx="1138441" cy="230832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/>
              <a:t>S parameters</a:t>
            </a:r>
            <a:endParaRPr lang="en-IN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7F614-0BBD-E499-4D15-C481F983B0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4241" y="2549974"/>
            <a:ext cx="1942013" cy="153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27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51E03-E1AB-07A2-8CA3-8014DA94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Introduction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32C9E-D8F0-BF88-87D1-6F0638A053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B52EA9-087E-7A45-10B1-80E1DF0DFCDA}"/>
              </a:ext>
            </a:extLst>
          </p:cNvPr>
          <p:cNvSpPr txBox="1"/>
          <p:nvPr/>
        </p:nvSpPr>
        <p:spPr>
          <a:xfrm>
            <a:off x="480060" y="1017725"/>
            <a:ext cx="8054340" cy="2600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100" dirty="0">
                <a:latin typeface="+mj-lt"/>
              </a:rPr>
              <a:t>While many studies aim to design a single antenna to cover all frequency bands, MIMO antennas can efficiently cover larger Wideband ranges.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100" dirty="0">
                <a:latin typeface="+mj-lt"/>
              </a:rPr>
              <a:t>Additionally, the unique properties of Metamaterials play a crucial role in shaping electromagnetic behavior, enhancing antenna performance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100" dirty="0">
                <a:latin typeface="+mj-lt"/>
                <a:cs typeface="Times New Roman" pitchFamily="18" charset="0"/>
              </a:rPr>
              <a:t>Wideband is widely used in applications like WIFI, Bluetooth, real-time location systems (RTLS), and automotive radar systems.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100" dirty="0">
                <a:latin typeface="+mj-lt"/>
              </a:rPr>
              <a:t>2×2 MIMO (2T2R) doubles data throughput by using two well-isolated, orthogonally polarized antennas to transmit simultaneous data streams over the same frequency band</a:t>
            </a:r>
            <a:endParaRPr lang="en-US" sz="1100" dirty="0">
              <a:latin typeface="+mj-lt"/>
              <a:cs typeface="Times New Roman" pitchFamily="18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sz="1100" dirty="0">
              <a:latin typeface="+mj-lt"/>
              <a:cs typeface="Times New Roman" pitchFamily="18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IN" sz="1100" dirty="0">
              <a:latin typeface="+mj-lt"/>
            </a:endParaRPr>
          </a:p>
        </p:txBody>
      </p:sp>
      <p:pic>
        <p:nvPicPr>
          <p:cNvPr id="2049" name="Picture 5">
            <a:extLst>
              <a:ext uri="{FF2B5EF4-FFF2-40B4-BE49-F238E27FC236}">
                <a16:creationId xmlns:a16="http://schemas.microsoft.com/office/drawing/2014/main" id="{2EAEE80C-524A-8C7D-7750-5707D40B0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546" y="3164649"/>
            <a:ext cx="2949660" cy="12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28A8E05-DA65-33AC-99CC-DC746597F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8723" y="4661699"/>
            <a:ext cx="2037738" cy="246221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View of </a:t>
            </a:r>
            <a:r>
              <a:rPr lang="en-US" altLang="en-US" sz="1000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etamatrials structure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628207-E379-AD94-74ED-02F92E9CB5C8}"/>
              </a:ext>
            </a:extLst>
          </p:cNvPr>
          <p:cNvSpPr txBox="1"/>
          <p:nvPr/>
        </p:nvSpPr>
        <p:spPr>
          <a:xfrm>
            <a:off x="6869155" y="4661699"/>
            <a:ext cx="1241499" cy="246221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WB Applications</a:t>
            </a:r>
            <a:endParaRPr lang="en-IN" sz="1000" dirty="0"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AED273-73A0-A26C-93A9-CBA89506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3164649"/>
            <a:ext cx="2594609" cy="12290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4F34DA-4E17-63E5-0971-ED4C3E8EF6D6}"/>
              </a:ext>
            </a:extLst>
          </p:cNvPr>
          <p:cNvSpPr txBox="1"/>
          <p:nvPr/>
        </p:nvSpPr>
        <p:spPr>
          <a:xfrm>
            <a:off x="1181599" y="4666254"/>
            <a:ext cx="854810" cy="246221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IN" sz="1000" b="1" i="0" dirty="0">
                <a:solidFill>
                  <a:schemeClr val="tx1"/>
                </a:solidFill>
                <a:effectLst/>
                <a:latin typeface="+mj-lt"/>
              </a:rPr>
              <a:t>2x2 MIMO</a:t>
            </a:r>
            <a:endParaRPr lang="en-IN" sz="10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F2E183E-7BEE-5E1E-2A50-B98B0A8EC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224" y="2871894"/>
            <a:ext cx="2423584" cy="1750944"/>
          </a:xfrm>
          <a:prstGeom prst="rect">
            <a:avLst/>
          </a:prstGeom>
        </p:spPr>
      </p:pic>
      <p:pic>
        <p:nvPicPr>
          <p:cNvPr id="3" name="Picture 2" descr="A logo with a circle with a circle with a circle with a circle with a circle with a circle with a circle with a circle with a circle with a circle with a circle with a circle with&#10;&#10;AI-generated content may be incorrect.">
            <a:extLst>
              <a:ext uri="{FF2B5EF4-FFF2-40B4-BE49-F238E27FC236}">
                <a16:creationId xmlns:a16="http://schemas.microsoft.com/office/drawing/2014/main" id="{1F9398B0-C6D9-B8F9-E2C3-EE66BF006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108" y="4591709"/>
            <a:ext cx="548700" cy="5366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37CA5B4-A364-26DB-EDB7-FD48624AC39E}"/>
                  </a:ext>
                </a:extLst>
              </p14:cNvPr>
              <p14:cNvContentPartPr/>
              <p14:nvPr/>
            </p14:nvContentPartPr>
            <p14:xfrm>
              <a:off x="7388040" y="3665040"/>
              <a:ext cx="221040" cy="239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37CA5B4-A364-26DB-EDB7-FD48624AC3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81920" y="3658920"/>
                <a:ext cx="23328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35E4026-4534-35A4-E327-1F87C46C5253}"/>
                  </a:ext>
                </a:extLst>
              </p14:cNvPr>
              <p14:cNvContentPartPr/>
              <p14:nvPr/>
            </p14:nvContentPartPr>
            <p14:xfrm>
              <a:off x="7420080" y="3649920"/>
              <a:ext cx="71280" cy="131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35E4026-4534-35A4-E327-1F87C46C525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13960" y="3643800"/>
                <a:ext cx="83520" cy="14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6436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56B9-78B1-B079-181D-D791F605F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Methodology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62B00-C703-1C30-8928-9A38F0B774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B7671-2F6F-3964-ECC6-6E8FC95A3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48" y="1149923"/>
            <a:ext cx="8623610" cy="3381095"/>
          </a:xfrm>
          <a:prstGeom prst="rect">
            <a:avLst/>
          </a:prstGeom>
        </p:spPr>
      </p:pic>
      <p:pic>
        <p:nvPicPr>
          <p:cNvPr id="6" name="Picture 5" descr="A logo with a circle with a circle with a circle with a circle with a circle with a circle with a circle with a circle with a circle with a circle with a circle with a circle with&#10;&#10;AI-generated content may be incorrect.">
            <a:extLst>
              <a:ext uri="{FF2B5EF4-FFF2-40B4-BE49-F238E27FC236}">
                <a16:creationId xmlns:a16="http://schemas.microsoft.com/office/drawing/2014/main" id="{3836565A-D12E-3785-ED2A-BB1CAA5DA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108" y="4591709"/>
            <a:ext cx="548700" cy="53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1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99000"/>
          </a:schemeClr>
        </a:solidFill>
        <a:effectLst/>
      </p:bgPr>
    </p:bg>
    <p:spTree>
      <p:nvGrpSpPr>
        <p:cNvPr id="1" name="Shape 84">
          <a:extLst>
            <a:ext uri="{FF2B5EF4-FFF2-40B4-BE49-F238E27FC236}">
              <a16:creationId xmlns:a16="http://schemas.microsoft.com/office/drawing/2014/main" id="{EA1331C6-2383-CC54-D156-F207C078F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>
            <a:extLst>
              <a:ext uri="{FF2B5EF4-FFF2-40B4-BE49-F238E27FC236}">
                <a16:creationId xmlns:a16="http://schemas.microsoft.com/office/drawing/2014/main" id="{87C846CB-7E8C-C287-C83D-720BC5A1C3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81" y="375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73763"/>
                </a:solidFill>
              </a:rPr>
              <a:t>Design Approach and Dimensions</a:t>
            </a:r>
            <a:endParaRPr dirty="0">
              <a:solidFill>
                <a:srgbClr val="073763"/>
              </a:solidFill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BE54C507-1024-E124-9D3D-2AE78E8810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88" name="Google Shape;88;p16" title="iiitdm logo.png">
            <a:extLst>
              <a:ext uri="{FF2B5EF4-FFF2-40B4-BE49-F238E27FC236}">
                <a16:creationId xmlns:a16="http://schemas.microsoft.com/office/drawing/2014/main" id="{F8BE8A99-C257-B46E-69B3-69DBF25AA35A}"/>
              </a:ext>
            </a:extLst>
          </p:cNvPr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8213200" y="154851"/>
            <a:ext cx="732350" cy="7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 title="logo1_black.png">
            <a:extLst>
              <a:ext uri="{FF2B5EF4-FFF2-40B4-BE49-F238E27FC236}">
                <a16:creationId xmlns:a16="http://schemas.microsoft.com/office/drawing/2014/main" id="{A89CBD0D-84CA-E8C7-2EDB-6632C3A269B2}"/>
              </a:ext>
            </a:extLst>
          </p:cNvPr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95100" y="4631437"/>
            <a:ext cx="930724" cy="4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3ED937-2DA7-3BE4-5187-E601494C758A}"/>
              </a:ext>
            </a:extLst>
          </p:cNvPr>
          <p:cNvSpPr txBox="1"/>
          <p:nvPr/>
        </p:nvSpPr>
        <p:spPr>
          <a:xfrm>
            <a:off x="1762528" y="3295296"/>
            <a:ext cx="1255735" cy="276999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Front View</a:t>
            </a:r>
            <a:endParaRPr lang="en-IN" sz="12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7B533B-C756-DA64-CC1E-6793B195F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068" y="3601992"/>
            <a:ext cx="2607168" cy="1552931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5462CC9-B2C2-2F0B-5324-DD838A939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23008"/>
              </p:ext>
            </p:extLst>
          </p:nvPr>
        </p:nvGraphicFramePr>
        <p:xfrm>
          <a:off x="4225918" y="1264920"/>
          <a:ext cx="4116815" cy="277877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46156">
                  <a:extLst>
                    <a:ext uri="{9D8B030D-6E8A-4147-A177-3AD203B41FA5}">
                      <a16:colId xmlns:a16="http://schemas.microsoft.com/office/drawing/2014/main" val="1381648502"/>
                    </a:ext>
                  </a:extLst>
                </a:gridCol>
                <a:gridCol w="1046156">
                  <a:extLst>
                    <a:ext uri="{9D8B030D-6E8A-4147-A177-3AD203B41FA5}">
                      <a16:colId xmlns:a16="http://schemas.microsoft.com/office/drawing/2014/main" val="1413424437"/>
                    </a:ext>
                  </a:extLst>
                </a:gridCol>
                <a:gridCol w="955745">
                  <a:extLst>
                    <a:ext uri="{9D8B030D-6E8A-4147-A177-3AD203B41FA5}">
                      <a16:colId xmlns:a16="http://schemas.microsoft.com/office/drawing/2014/main" val="2657694470"/>
                    </a:ext>
                  </a:extLst>
                </a:gridCol>
                <a:gridCol w="1068758">
                  <a:extLst>
                    <a:ext uri="{9D8B030D-6E8A-4147-A177-3AD203B41FA5}">
                      <a16:colId xmlns:a16="http://schemas.microsoft.com/office/drawing/2014/main" val="726280878"/>
                    </a:ext>
                  </a:extLst>
                </a:gridCol>
              </a:tblGrid>
              <a:tr h="330844">
                <a:tc>
                  <a:txBody>
                    <a:bodyPr/>
                    <a:lstStyle/>
                    <a:p>
                      <a:pPr marL="114300" marR="6096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Parameter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59817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Units in mm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50228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Parameter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53975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Units in mm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31408433"/>
                  </a:ext>
                </a:extLst>
              </a:tr>
              <a:tr h="213804">
                <a:tc>
                  <a:txBody>
                    <a:bodyPr/>
                    <a:lstStyle/>
                    <a:p>
                      <a:pPr marL="539750" marR="60960" indent="-42545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W</a:t>
                      </a:r>
                      <a:r>
                        <a:rPr lang="en-US" sz="1200" baseline="-25000">
                          <a:solidFill>
                            <a:schemeClr val="tx1"/>
                          </a:solidFill>
                          <a:effectLst/>
                        </a:rPr>
                        <a:t>g1</a:t>
                      </a:r>
                      <a:endParaRPr lang="en-I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62674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6026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L</a:t>
                      </a:r>
                      <a:r>
                        <a:rPr lang="en-US" sz="1200" baseline="-25000">
                          <a:solidFill>
                            <a:schemeClr val="tx1"/>
                          </a:solidFill>
                          <a:effectLst/>
                        </a:rPr>
                        <a:t>f1</a:t>
                      </a:r>
                      <a:endParaRPr lang="en-I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55753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867177"/>
                  </a:ext>
                </a:extLst>
              </a:tr>
              <a:tr h="213804">
                <a:tc>
                  <a:txBody>
                    <a:bodyPr/>
                    <a:lstStyle/>
                    <a:p>
                      <a:pPr marL="539750" marR="60960" indent="-42545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L</a:t>
                      </a:r>
                      <a:r>
                        <a:rPr lang="en-US" sz="1200" baseline="-25000">
                          <a:solidFill>
                            <a:schemeClr val="tx1"/>
                          </a:solidFill>
                          <a:effectLst/>
                        </a:rPr>
                        <a:t>g1</a:t>
                      </a:r>
                      <a:endParaRPr lang="en-I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62674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6026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L</a:t>
                      </a:r>
                      <a:r>
                        <a:rPr lang="en-US" sz="1200" baseline="-25000">
                          <a:solidFill>
                            <a:schemeClr val="tx1"/>
                          </a:solidFill>
                          <a:effectLst/>
                        </a:rPr>
                        <a:t>f2</a:t>
                      </a:r>
                      <a:endParaRPr lang="en-I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55753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13.35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8996199"/>
                  </a:ext>
                </a:extLst>
              </a:tr>
              <a:tr h="213804">
                <a:tc>
                  <a:txBody>
                    <a:bodyPr/>
                    <a:lstStyle/>
                    <a:p>
                      <a:pPr marL="539750" marR="60960" indent="-42545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L</a:t>
                      </a:r>
                      <a:r>
                        <a:rPr lang="en-US" sz="1200" baseline="-25000" dirty="0">
                          <a:solidFill>
                            <a:schemeClr val="tx1"/>
                          </a:solidFill>
                          <a:effectLst/>
                        </a:rPr>
                        <a:t>g2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62674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6026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L</a:t>
                      </a:r>
                      <a:r>
                        <a:rPr lang="en-US" sz="1200" baseline="-25000" dirty="0">
                          <a:solidFill>
                            <a:schemeClr val="tx1"/>
                          </a:solidFill>
                          <a:effectLst/>
                        </a:rPr>
                        <a:t>f3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55753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I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71059192"/>
                  </a:ext>
                </a:extLst>
              </a:tr>
              <a:tr h="213804">
                <a:tc>
                  <a:txBody>
                    <a:bodyPr/>
                    <a:lstStyle/>
                    <a:p>
                      <a:pPr marL="539750" marR="60960" indent="-42545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G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62674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0.5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6026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r>
                        <a:rPr lang="en-US" sz="1200" baseline="-250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55753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78375381"/>
                  </a:ext>
                </a:extLst>
              </a:tr>
              <a:tr h="213804">
                <a:tc>
                  <a:txBody>
                    <a:bodyPr/>
                    <a:lstStyle/>
                    <a:p>
                      <a:pPr marL="539750" marR="60960" indent="-42545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W</a:t>
                      </a:r>
                      <a:r>
                        <a:rPr lang="en-US" sz="1200" baseline="-25000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62674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6026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r>
                        <a:rPr lang="en-US" sz="1200" baseline="-25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55753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1.75</a:t>
                      </a:r>
                      <a:endParaRPr lang="en-I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47532"/>
                  </a:ext>
                </a:extLst>
              </a:tr>
              <a:tr h="213804">
                <a:tc>
                  <a:txBody>
                    <a:bodyPr/>
                    <a:lstStyle/>
                    <a:p>
                      <a:pPr marL="539750" marR="60960" indent="-42545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W</a:t>
                      </a:r>
                      <a:r>
                        <a:rPr lang="en-US" sz="1200" baseline="-25000" dirty="0">
                          <a:solidFill>
                            <a:schemeClr val="tx1"/>
                          </a:solidFill>
                          <a:effectLst/>
                        </a:rPr>
                        <a:t>f1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62674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4.5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6026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r>
                        <a:rPr lang="en-US" sz="1200" baseline="-250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I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55753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1.5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6713164"/>
                  </a:ext>
                </a:extLst>
              </a:tr>
              <a:tr h="213804">
                <a:tc>
                  <a:txBody>
                    <a:bodyPr/>
                    <a:lstStyle/>
                    <a:p>
                      <a:pPr marL="539750" marR="60960" indent="-42545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W</a:t>
                      </a:r>
                      <a:r>
                        <a:rPr lang="en-US" sz="1200" baseline="-25000" dirty="0">
                          <a:solidFill>
                            <a:schemeClr val="tx1"/>
                          </a:solidFill>
                          <a:effectLst/>
                        </a:rPr>
                        <a:t>f2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62674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6026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r>
                        <a:rPr lang="en-US" sz="1200" baseline="-250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55753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1.25</a:t>
                      </a:r>
                      <a:endParaRPr lang="en-I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62291681"/>
                  </a:ext>
                </a:extLst>
              </a:tr>
              <a:tr h="213804">
                <a:tc>
                  <a:txBody>
                    <a:bodyPr/>
                    <a:lstStyle/>
                    <a:p>
                      <a:pPr marL="539750" marR="60960" indent="-42545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L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62674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6026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55753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14124704"/>
                  </a:ext>
                </a:extLst>
              </a:tr>
              <a:tr h="213804">
                <a:tc>
                  <a:txBody>
                    <a:bodyPr/>
                    <a:lstStyle/>
                    <a:p>
                      <a:pPr marL="539750" marR="60960" indent="-42545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W</a:t>
                      </a:r>
                      <a:endParaRPr lang="en-I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62674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6026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SL</a:t>
                      </a:r>
                      <a:endParaRPr lang="en-I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55753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25420873"/>
                  </a:ext>
                </a:extLst>
              </a:tr>
              <a:tr h="213804">
                <a:tc>
                  <a:txBody>
                    <a:bodyPr/>
                    <a:lstStyle/>
                    <a:p>
                      <a:pPr marL="539750" marR="60960" indent="-48260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I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63500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59436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b</a:t>
                      </a:r>
                      <a:endParaRPr lang="en-I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0" marR="60960" indent="-51752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6551512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80ABADEA-E531-4E39-A32D-EB6282C927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55" y="1054433"/>
            <a:ext cx="3934719" cy="2303542"/>
          </a:xfrm>
          <a:prstGeom prst="rect">
            <a:avLst/>
          </a:prstGeom>
        </p:spPr>
      </p:pic>
      <p:pic>
        <p:nvPicPr>
          <p:cNvPr id="3" name="Picture 2" descr="A logo with a circle with a circle with a circle with a circle with a circle with a circle with a circle with a circle with a circle with a circle with a circle with a circle with&#10;&#10;AI-generated content may be incorrect.">
            <a:extLst>
              <a:ext uri="{FF2B5EF4-FFF2-40B4-BE49-F238E27FC236}">
                <a16:creationId xmlns:a16="http://schemas.microsoft.com/office/drawing/2014/main" id="{03893655-CFA6-62D6-EC6B-BAF2AB54B6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8108" y="4591709"/>
            <a:ext cx="548700" cy="5366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765583-208C-F7CA-D6D6-F90F174BC3A7}"/>
              </a:ext>
            </a:extLst>
          </p:cNvPr>
          <p:cNvSpPr txBox="1"/>
          <p:nvPr/>
        </p:nvSpPr>
        <p:spPr>
          <a:xfrm>
            <a:off x="4572000" y="4163813"/>
            <a:ext cx="3375102" cy="276999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ea typeface="Calibri" panose="020F0502020204030204" pitchFamily="34" charset="0"/>
                <a:cs typeface="Times New Roman" panose="02020603050405020304" pitchFamily="18" charset="0"/>
              </a:rPr>
              <a:t> Dimensions of MIMO MODEL in terms of mm</a:t>
            </a:r>
            <a:endParaRPr lang="en-IN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FDFCA3-613C-8856-54B3-8E872F5238F3}"/>
              </a:ext>
            </a:extLst>
          </p:cNvPr>
          <p:cNvSpPr txBox="1"/>
          <p:nvPr/>
        </p:nvSpPr>
        <p:spPr>
          <a:xfrm>
            <a:off x="2931797" y="4768365"/>
            <a:ext cx="1729413" cy="276999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/>
              <a:t>Monopole Antenna</a:t>
            </a:r>
          </a:p>
        </p:txBody>
      </p:sp>
    </p:spTree>
    <p:extLst>
      <p:ext uri="{BB962C8B-B14F-4D97-AF65-F5344CB8AC3E}">
        <p14:creationId xmlns:p14="http://schemas.microsoft.com/office/powerpoint/2010/main" val="3863461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99000"/>
          </a:schemeClr>
        </a:solidFill>
        <a:effectLst/>
      </p:bgPr>
    </p:bg>
    <p:spTree>
      <p:nvGrpSpPr>
        <p:cNvPr id="1" name="Shape 84">
          <a:extLst>
            <a:ext uri="{FF2B5EF4-FFF2-40B4-BE49-F238E27FC236}">
              <a16:creationId xmlns:a16="http://schemas.microsoft.com/office/drawing/2014/main" id="{33B1E847-B4A6-2630-D11B-BD34370C9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>
            <a:extLst>
              <a:ext uri="{FF2B5EF4-FFF2-40B4-BE49-F238E27FC236}">
                <a16:creationId xmlns:a16="http://schemas.microsoft.com/office/drawing/2014/main" id="{4ECD462F-4B36-904E-FDAD-D6180373A8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81" y="375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73763"/>
                </a:solidFill>
              </a:rPr>
              <a:t>Design Approach and Dimensions</a:t>
            </a:r>
            <a:endParaRPr dirty="0">
              <a:solidFill>
                <a:srgbClr val="073763"/>
              </a:solidFill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EBFC2C51-05AF-DE27-3632-C6DBAB8908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88" name="Google Shape;88;p16" title="iiitdm logo.png">
            <a:extLst>
              <a:ext uri="{FF2B5EF4-FFF2-40B4-BE49-F238E27FC236}">
                <a16:creationId xmlns:a16="http://schemas.microsoft.com/office/drawing/2014/main" id="{C7508EB9-F0F7-F1B9-6D74-620FCD2D6E32}"/>
              </a:ext>
            </a:extLst>
          </p:cNvPr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8213200" y="154851"/>
            <a:ext cx="732350" cy="7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 title="logo1_black.png">
            <a:extLst>
              <a:ext uri="{FF2B5EF4-FFF2-40B4-BE49-F238E27FC236}">
                <a16:creationId xmlns:a16="http://schemas.microsoft.com/office/drawing/2014/main" id="{7970043D-F2B5-E2A5-7AD0-CC15CFAB202B}"/>
              </a:ext>
            </a:extLst>
          </p:cNvPr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95100" y="4631437"/>
            <a:ext cx="930724" cy="45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logo with a circle with a circle with a circle with a circle with a circle with a circle with a circle with a circle with a circle with a circle with a circle with a circle with&#10;&#10;AI-generated content may be incorrect.">
            <a:extLst>
              <a:ext uri="{FF2B5EF4-FFF2-40B4-BE49-F238E27FC236}">
                <a16:creationId xmlns:a16="http://schemas.microsoft.com/office/drawing/2014/main" id="{61260C2C-B711-41FF-4FA9-6798D62B8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108" y="4591709"/>
            <a:ext cx="548700" cy="5366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A0CB7E-E954-F134-5414-FCE5AACA0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0052" y="1050680"/>
            <a:ext cx="3507560" cy="3541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A77883-6570-BF9C-378C-77E6BEA2DA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10" y="2018360"/>
            <a:ext cx="3033760" cy="169243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8CBEC9-A94F-4AA1-C56D-F5A5AE510058}"/>
              </a:ext>
            </a:extLst>
          </p:cNvPr>
          <p:cNvCxnSpPr/>
          <p:nvPr/>
        </p:nvCxnSpPr>
        <p:spPr>
          <a:xfrm>
            <a:off x="3403600" y="1219200"/>
            <a:ext cx="340360" cy="406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560E08-78D7-7A30-B1D5-9ACD75D2296F}"/>
              </a:ext>
            </a:extLst>
          </p:cNvPr>
          <p:cNvCxnSpPr>
            <a:cxnSpLocks/>
          </p:cNvCxnSpPr>
          <p:nvPr/>
        </p:nvCxnSpPr>
        <p:spPr>
          <a:xfrm>
            <a:off x="4078088" y="1131306"/>
            <a:ext cx="351672" cy="4536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0FFDD1-0554-2C72-4BC7-66990DCA71ED}"/>
              </a:ext>
            </a:extLst>
          </p:cNvPr>
          <p:cNvCxnSpPr/>
          <p:nvPr/>
        </p:nvCxnSpPr>
        <p:spPr>
          <a:xfrm flipV="1">
            <a:off x="4180840" y="2740118"/>
            <a:ext cx="391160" cy="248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92B67F-9AA8-A0C5-8981-A36E3E5172F2}"/>
              </a:ext>
            </a:extLst>
          </p:cNvPr>
          <p:cNvCxnSpPr>
            <a:cxnSpLocks/>
          </p:cNvCxnSpPr>
          <p:nvPr/>
        </p:nvCxnSpPr>
        <p:spPr>
          <a:xfrm>
            <a:off x="4549899" y="2642234"/>
            <a:ext cx="96520" cy="16329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E66653-79D9-877F-ED36-13EC7B950D72}"/>
              </a:ext>
            </a:extLst>
          </p:cNvPr>
          <p:cNvCxnSpPr>
            <a:cxnSpLocks/>
          </p:cNvCxnSpPr>
          <p:nvPr/>
        </p:nvCxnSpPr>
        <p:spPr>
          <a:xfrm>
            <a:off x="4687312" y="2578220"/>
            <a:ext cx="96520" cy="16329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D6742DF-F770-0FC4-3B03-0C0FE5819C8D}"/>
              </a:ext>
            </a:extLst>
          </p:cNvPr>
          <p:cNvCxnSpPr>
            <a:cxnSpLocks/>
          </p:cNvCxnSpPr>
          <p:nvPr/>
        </p:nvCxnSpPr>
        <p:spPr>
          <a:xfrm flipH="1">
            <a:off x="4783832" y="2433564"/>
            <a:ext cx="391789" cy="201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2F1549D-F58B-9366-4C25-5D64A893603F}"/>
              </a:ext>
            </a:extLst>
          </p:cNvPr>
          <p:cNvCxnSpPr/>
          <p:nvPr/>
        </p:nvCxnSpPr>
        <p:spPr>
          <a:xfrm flipH="1">
            <a:off x="5285232" y="4376928"/>
            <a:ext cx="24384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9C4E147-EC82-DD0C-6E89-BC87D5B0FA0C}"/>
              </a:ext>
            </a:extLst>
          </p:cNvPr>
          <p:cNvCxnSpPr/>
          <p:nvPr/>
        </p:nvCxnSpPr>
        <p:spPr>
          <a:xfrm>
            <a:off x="5285232" y="4376928"/>
            <a:ext cx="0" cy="1660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4970BF-B4A1-2959-2BF2-13BB6C37EDF0}"/>
              </a:ext>
            </a:extLst>
          </p:cNvPr>
          <p:cNvCxnSpPr/>
          <p:nvPr/>
        </p:nvCxnSpPr>
        <p:spPr>
          <a:xfrm>
            <a:off x="3870960" y="1426464"/>
            <a:ext cx="309880" cy="5669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99FFD4D-F367-7A1C-56E7-FDCCE05A2FEA}"/>
              </a:ext>
            </a:extLst>
          </p:cNvPr>
          <p:cNvSpPr txBox="1"/>
          <p:nvPr/>
        </p:nvSpPr>
        <p:spPr>
          <a:xfrm>
            <a:off x="3305136" y="1422400"/>
            <a:ext cx="5486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R2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E2C9C1-839A-6670-2A8C-6520C967ABDB}"/>
              </a:ext>
            </a:extLst>
          </p:cNvPr>
          <p:cNvSpPr txBox="1"/>
          <p:nvPr/>
        </p:nvSpPr>
        <p:spPr>
          <a:xfrm>
            <a:off x="4187932" y="1170151"/>
            <a:ext cx="5486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592A2D-CB73-BA9A-6857-4D35E457BA35}"/>
              </a:ext>
            </a:extLst>
          </p:cNvPr>
          <p:cNvSpPr txBox="1"/>
          <p:nvPr/>
        </p:nvSpPr>
        <p:spPr>
          <a:xfrm>
            <a:off x="4961081" y="2571750"/>
            <a:ext cx="5486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SL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9648E3-044F-18BE-3070-4386DC4E3086}"/>
              </a:ext>
            </a:extLst>
          </p:cNvPr>
          <p:cNvSpPr txBox="1"/>
          <p:nvPr/>
        </p:nvSpPr>
        <p:spPr>
          <a:xfrm>
            <a:off x="4572000" y="4368226"/>
            <a:ext cx="7254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45degrees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E23401-D2F4-6CD8-E3F2-60B124B031AD}"/>
              </a:ext>
            </a:extLst>
          </p:cNvPr>
          <p:cNvSpPr txBox="1"/>
          <p:nvPr/>
        </p:nvSpPr>
        <p:spPr>
          <a:xfrm>
            <a:off x="6280794" y="1680987"/>
            <a:ext cx="2750172" cy="2616101"/>
          </a:xfrm>
          <a:prstGeom prst="rect">
            <a:avLst/>
          </a:prstGeom>
          <a:noFill/>
          <a:ln w="12700">
            <a:solidFill>
              <a:srgbClr val="A8CDA8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1200" b="1" dirty="0"/>
              <a:t>Other Techniques to Improve Isolation</a:t>
            </a: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28600" lvl="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Defected Ground Structure </a:t>
            </a:r>
          </a:p>
          <a:p>
            <a:pPr marL="228600" lvl="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Neutralization Lines</a:t>
            </a:r>
          </a:p>
          <a:p>
            <a:pPr marL="228600" lvl="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Parasitic Elements</a:t>
            </a:r>
          </a:p>
          <a:p>
            <a:pPr marL="228600" lvl="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Orthogonal Placement of Antenna Elements</a:t>
            </a:r>
          </a:p>
          <a:p>
            <a:pPr marL="228600" lvl="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Electromagnetic Band Gap (EBG) Structures</a:t>
            </a:r>
          </a:p>
          <a:p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E96AB59-09A1-12A3-EE08-7E490E916362}"/>
              </a:ext>
            </a:extLst>
          </p:cNvPr>
          <p:cNvSpPr txBox="1"/>
          <p:nvPr/>
        </p:nvSpPr>
        <p:spPr>
          <a:xfrm>
            <a:off x="4961081" y="1244216"/>
            <a:ext cx="4060077" cy="307777"/>
          </a:xfrm>
          <a:prstGeom prst="rect">
            <a:avLst/>
          </a:prstGeom>
          <a:noFill/>
          <a:ln w="12700">
            <a:solidFill>
              <a:srgbClr val="A8CDA8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US" dirty="0"/>
              <a:t>A 45° stub incorporated with SRRs on either side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663109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1477</Words>
  <Application>Microsoft Office PowerPoint</Application>
  <PresentationFormat>On-screen Show (16:9)</PresentationFormat>
  <Paragraphs>183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Times New Roman</vt:lpstr>
      <vt:lpstr>Tahoma</vt:lpstr>
      <vt:lpstr>Arial</vt:lpstr>
      <vt:lpstr>Calibri</vt:lpstr>
      <vt:lpstr>Wingdings</vt:lpstr>
      <vt:lpstr>Simple Light</vt:lpstr>
      <vt:lpstr>INVESTIGATION ON ORTHOGONALLY ALIGNED  METAMATERIALSINSPIRED MIMO ANTENNA FOR  WIDEBAND APPLICATIONS</vt:lpstr>
      <vt:lpstr>Abstaract</vt:lpstr>
      <vt:lpstr>Motivation</vt:lpstr>
      <vt:lpstr>Related Work</vt:lpstr>
      <vt:lpstr>Related Work</vt:lpstr>
      <vt:lpstr>Introduction </vt:lpstr>
      <vt:lpstr>Methodology </vt:lpstr>
      <vt:lpstr>Design Approach and Dimensions</vt:lpstr>
      <vt:lpstr>Design Approach and Dimensions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Sunil Kumar Sodisetty</cp:lastModifiedBy>
  <cp:revision>27</cp:revision>
  <dcterms:modified xsi:type="dcterms:W3CDTF">2025-06-07T08:31:20Z</dcterms:modified>
</cp:coreProperties>
</file>